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470" r:id="rId2"/>
    <p:sldId id="475" r:id="rId3"/>
    <p:sldId id="439" r:id="rId4"/>
    <p:sldId id="494" r:id="rId5"/>
    <p:sldId id="484" r:id="rId6"/>
    <p:sldId id="485" r:id="rId7"/>
    <p:sldId id="487" r:id="rId8"/>
    <p:sldId id="488" r:id="rId9"/>
    <p:sldId id="486" r:id="rId10"/>
    <p:sldId id="483" r:id="rId11"/>
    <p:sldId id="489" r:id="rId12"/>
    <p:sldId id="482" r:id="rId13"/>
    <p:sldId id="478" r:id="rId14"/>
    <p:sldId id="492" r:id="rId15"/>
    <p:sldId id="493" r:id="rId16"/>
    <p:sldId id="473" r:id="rId17"/>
    <p:sldId id="481" r:id="rId18"/>
  </p:sldIdLst>
  <p:sldSz cx="12192000" cy="6858000"/>
  <p:notesSz cx="6858000" cy="9144000"/>
  <p:embeddedFontLst>
    <p:embeddedFont>
      <p:font typeface="1훈솜사탕 R" panose="02020603020101020101" pitchFamily="18" charset="-127"/>
      <p:regular r:id="rId20"/>
    </p:embeddedFont>
    <p:embeddedFont>
      <p:font typeface="DX백두산B" panose="020B0600000101010101" charset="-127"/>
      <p:regular r:id="rId21"/>
    </p:embeddedFont>
    <p:embeddedFont>
      <p:font typeface="THE뉴스속보" panose="02020503020101020101" pitchFamily="18" charset="-127"/>
      <p:regular r:id="rId22"/>
    </p:embeddedFont>
    <p:embeddedFont>
      <p:font typeface="1훈떡볶이 R" panose="02020603020101020101" pitchFamily="18" charset="-127"/>
      <p:regular r:id="rId23"/>
    </p:embeddedFont>
    <p:embeddedFont>
      <p:font typeface="맑은 고딕" panose="020B0503020000020004" pitchFamily="50" charset="-127"/>
      <p:regular r:id="rId24"/>
      <p:bold r:id="rId25"/>
    </p:embeddedFont>
    <p:embeddedFont>
      <p:font typeface="1훈새마을운동 R" panose="02020603020101020101" pitchFamily="18" charset="-127"/>
      <p:regular r:id="rId26"/>
    </p:embeddedFont>
    <p:embeddedFont>
      <p:font typeface="나눔스퀘어 Bold" panose="020B0600000101010101" pitchFamily="50" charset="-127"/>
      <p:bold r:id="rId27"/>
    </p:embeddedFont>
    <p:embeddedFont>
      <p:font typeface="DX국민시대" panose="02020600000000000000" pitchFamily="18" charset="-127"/>
      <p:regular r:id="rId28"/>
    </p:embeddedFont>
    <p:embeddedFont>
      <p:font typeface="10X10 Bold" panose="020B0600000101010101" charset="-127"/>
      <p:regular r:id="rId2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정 경현" initials="정경" lastIdx="15" clrIdx="0">
    <p:extLst>
      <p:ext uri="{19B8F6BF-5375-455C-9EA6-DF929625EA0E}">
        <p15:presenceInfo xmlns:p15="http://schemas.microsoft.com/office/powerpoint/2012/main" userId="0682988a6f652ecc" providerId="Windows Live"/>
      </p:ext>
    </p:extLst>
  </p:cmAuthor>
  <p:cmAuthor id="2" name="dbalsgml703@naver.com" initials="d" lastIdx="5" clrIdx="1">
    <p:extLst>
      <p:ext uri="{19B8F6BF-5375-455C-9EA6-DF929625EA0E}">
        <p15:presenceInfo xmlns:p15="http://schemas.microsoft.com/office/powerpoint/2012/main" userId="b3620d8de11e1ad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5D6"/>
    <a:srgbClr val="F4E7D5"/>
    <a:srgbClr val="F4F4F4"/>
    <a:srgbClr val="E2E2E2"/>
    <a:srgbClr val="F2F2F2"/>
    <a:srgbClr val="FFFFFF"/>
    <a:srgbClr val="F8F8F6"/>
    <a:srgbClr val="DEEBF7"/>
    <a:srgbClr val="E5E951"/>
    <a:srgbClr val="5D87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6429" autoAdjust="0"/>
  </p:normalViewPr>
  <p:slideViewPr>
    <p:cSldViewPr snapToGrid="0">
      <p:cViewPr varScale="1">
        <p:scale>
          <a:sx n="64" d="100"/>
          <a:sy n="64" d="100"/>
        </p:scale>
        <p:origin x="748" y="32"/>
      </p:cViewPr>
      <p:guideLst>
        <p:guide orient="horz" pos="2160"/>
        <p:guide pos="3817"/>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27T15:06:12.979" idx="12">
    <p:pos x="10" y="10"/>
    <p:text>안녕하세요 춘천시 폭염대비 쿨링포그 설치 위치제안을 주제로 발표를 하게된 정경현입니다,</p:text>
    <p:extLst>
      <p:ext uri="{C676402C-5697-4E1C-873F-D02D1690AC5C}">
        <p15:threadingInfo xmlns:p15="http://schemas.microsoft.com/office/powerpoint/2012/main" timeZoneBias="-540"/>
      </p:ext>
    </p:extLst>
  </p:cm>
  <p:cm authorId="1" dt="2019-10-27T16:06:50.820" idx="14">
    <p:pos x="146" y="146"/>
    <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10-24T22:36:28.272" idx="7">
    <p:pos x="10" y="10"/>
    <p:text>또한 가격을 비교하기위해 지금 많이 설치되어있는 그늘막과 비교를 했는데요. 저희가 알아본 결과 전체 설치비 9300만원으로 61개의 그늘막을 설치한다고 합니다. 그렇다면 그늘막 1개당 약 152만원이라는 결과인데요, 쿨링포그의 경우 100M당 설치비가 약 1~3천만원 정돌고 합니다</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10-24T22:36:28.272" idx="7">
    <p:pos x="119" y="168"/>
    <p:text>그렇다면 그늘막 1개의 규격이 3.5M이므로 100M로 바꿔준다면  28.57개를 설치하는 것이고 총비용이 약 4,343만원으로 쿨링포그가 그늘막에비해 설치비용면에서는 훨씬 저렴하다고 판단됩니다.</p:text>
    <p:extLst mod="1">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10-24T22:58:45.712" idx="9">
    <p:pos x="10" y="10"/>
    <p:text>저희는 그래서 주민등록인구현황으로 읍면동별 연령별 인구수, 춘천시버스노선데이터, 기상데이터,편의시설데이터를 사용하고자합니다.</p:text>
    <p:extLst>
      <p:ext uri="{C676402C-5697-4E1C-873F-D02D1690AC5C}">
        <p15:threadingInfo xmlns:p15="http://schemas.microsoft.com/office/powerpoint/2012/main" timeZoneBias="-5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10-24T23:03:15.042" idx="11">
    <p:pos x="10" y="10"/>
    <p:text>먼저 저희는 위치를 선정하기위해 유동인구를 보려고 하였지만 유동인구를 알아낼수있는 방법이 없어서 정류소별 버스노선별배차건수를 파악하고 학교,병원,은행등의 편의시설의 개수를 고려하며 폭염취약계층이라고 정의된 15세이하65세이상의 인구를 파악하여 군집분석을 하려합니다. 또한 그 군집분석으로나온 결과, 즉, 군집별로 저희가 환경을 고려하여 위치를 선정하고자합니다.</p:text>
    <p:extLst>
      <p:ext uri="{C676402C-5697-4E1C-873F-D02D1690AC5C}">
        <p15:threadingInfo xmlns:p15="http://schemas.microsoft.com/office/powerpoint/2012/main" timeZoneBias="-5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19-10-31T22:30:45.057" idx="3">
    <p:pos x="10" y="10"/>
    <p:text>춘천시를 각 요인들을 이용하여 군집을 나누어 폭염에 심각한 집단을 선정할것입니다</p:text>
    <p:extLst>
      <p:ext uri="{C676402C-5697-4E1C-873F-D02D1690AC5C}">
        <p15:threadingInfo xmlns:p15="http://schemas.microsoft.com/office/powerpoint/2012/main" timeZoneBias="-5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19-10-31T23:07:58.640" idx="5">
    <p:pos x="10" y="10"/>
    <p:text>폭염 취약 요인 중 더 심각한 요인들을 우선순위로 두어 점의 크기및색에 차이를 두어 최적의 위치를 나타낼 예정이다</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0-24T22:20:16.622" idx="5">
    <p:pos x="282" y="282"/>
    <p:text>그래서 저희가 주제를 선정한 이유로는 이 그래프를 보시면 14,16,18년도의 폭염일수를 전국의 데이터로 표현을 해보았습니다. 그 결과 점차 전체적으로 폭염일수가 차이나게 증가하는 것을 보실수있고요 오른쪽 자료를 보시면 전국이 주황색그래프인뎅 온열질환자수와 온열사망자수 모두 전체적으로 증가하는 것으로 나타났습니다. 저희는 이렇게 폭염에 대한 피해가 늘어나면서 각 지자체는 어떤 대책을 실행했는지 알아보았습니다.</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0-27T15:31:59.282" idx="13">
    <p:pos x="10" y="10"/>
    <p:text>저희가 전체적으로 지자체별 폭염대책을 살펴본 결과 공통점으로 나온것이 무더위쉼터, 그늘막,살수작업,재난도우미,얼음물제공등이 있었습니다. 그나마 요 몇년새에 그늘막이 늘어나고 있지만 무분별한 설치로 인해 부정적인 이야기도 많이 나오고 있습니다. 춘천시의 경우 이번에 남춘천역육교 터미널앞등 쿨링포그를 설치하면서 쿨링포그설치를 확대하려고 하는 중에 있는데요 저희는 그래서 그 쿨링포그를 효율적으로 활용되기 위해 위치선정을 해서 가능하다면 춘천시에 제안을 하려고 합니다.</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10-31T22:07:29.726" idx="2">
    <p:pos x="10" y="10"/>
    <p:text>춘천시 2019년 폭염대응 종합대책으로 "대표적"으로 그늘막쉼터와 쿨링포그를 설치를 진행하고있습니다.</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10-24T22:23:26.892" idx="6">
    <p:pos x="10" y="10"/>
    <p:text>먼저 쿨링포그에 대해서 소개해드리겠습니다. 쿨링포그는 밧방울크기의 물을 1000만분의 1크기의 안개로 분사되면 열에너지를 흡수하며 기화하면서 결과적으로 온도를 3~5도 낮춰주는 효과가 있습니다.</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10-24T22:23:26.892" idx="6">
    <p:pos x="10" y="10"/>
    <p:text>이런 쿨링포그의 장점으로는 쿨링효과와 효율성 미세먼지저감효과,방역기능 가능 이 있습니다. 먼저 효율성을 보시면 전력소비가 에어컨의 40분의 1정도로 매우 적은 전력을 소비하고요. 기준온도나 습도를 성절해주면 자동화가 가능합니다.</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10-24T22:23:26.892" idx="6">
    <p:pos x="10" y="10"/>
    <p:text>이사진을 보시면 버스정거장 아래의 열화상 카메라입니다. 왼쪽부분은 차도로 지나다니는 차나 햇빛의 영향으로 매우빨갛습니다. 그러나 오른쪽부분의 버스정류장 지붕밑을 보시면 노란색과 초록색으로 이우어져있는데요 왼쪽 온도기준을 보시면 약 33~37도정도 로 보입니다. 그런데 버스저류장 앞 쿨링포그가 분사되는 곳은 도로와 더 가깝지만 온도가 약 29~31도 정도로 버스정류장 지붕 밑과 차이가 나느 것을 보실수있습니다.</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10-24T22:23:26.892" idx="6">
    <p:pos x="10" y="10"/>
    <p:text>또 저희는 쿨링포그가 분사되면서 미세먼지와 흡착해서 미세먼지를 줄여줄것이라고 생각하였습니다. 그러나 아직 쿨링포그와 미세먼지관련되 정확한 근거자료가 없어서 저희는 강수량과 미세먼지의 관계에 대해 알아보았습니다. 그 결과 강수량이 증가할수록 미세먼지가 감소한다는 결과가 있어서 쿨링포그로 인해서 미세먼지도 감소시킬수 있지 않을까 생각하였습니다.</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10-24T22:23:26.892" idx="6">
    <p:pos x="10" y="10"/>
    <p:text>그에 반해 쿨링포그의 단점으로는 수도시설필요, 물입자크기 소모성부품필요 환경영향을 받는 다는 점입니다. 저희는 이에대해서 수도시설의 경우 수도배관을 까는 것이 아니라 노즐을 연결하면 되는 것이기 떄문에 소화용수를 이용한다면 해결할수있을것이라 생각하였구요. 문제가 되는 것은 아직 쿨링포그에 사용하는 수질에 대한기준이 없다는 점인데요. 분사기 앞에 필터가 존재하기도하고 소화용수를 쓴다면 어짜피 상수도를 사용하는 것이기 때문에 문제가 되는것이 없을 것이라고 생각됩니다. 또한 물방울의 크기는 시민들이 이용할때 옷이 젖거나 안경에 물방울이 맻히지 않게 하기 위해서 고려해야하는데요 이제 관한것은 제조사마다 연구개발을 하며 개선중에 있다고 합니다.</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EC68C-9018-4E04-8B39-5659FE5775CE}" type="datetimeFigureOut">
              <a:rPr lang="ko-KR" altLang="en-US" smtClean="0"/>
              <a:t>2019-11-01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78AB1-E21A-43B6-BD14-C8BB7D8057D1}" type="slidenum">
              <a:rPr lang="ko-KR" altLang="en-US" smtClean="0"/>
              <a:t>‹#›</a:t>
            </a:fld>
            <a:endParaRPr lang="ko-KR" altLang="en-US"/>
          </a:p>
        </p:txBody>
      </p:sp>
    </p:spTree>
    <p:extLst>
      <p:ext uri="{BB962C8B-B14F-4D97-AF65-F5344CB8AC3E}">
        <p14:creationId xmlns:p14="http://schemas.microsoft.com/office/powerpoint/2010/main" val="10579364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2019-11-01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962101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2019-11-01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4022597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2019-11-01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70596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2019-11-01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32174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2019-11-01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369392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E9CBB81-E16C-4F23-8BF2-B0C25B06C54D}" type="datetimeFigureOut">
              <a:rPr lang="ko-KR" altLang="en-US" smtClean="0"/>
              <a:t>2019-11-01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105803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E9CBB81-E16C-4F23-8BF2-B0C25B06C54D}" type="datetimeFigureOut">
              <a:rPr lang="ko-KR" altLang="en-US" smtClean="0"/>
              <a:t>2019-11-01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2999944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E9CBB81-E16C-4F23-8BF2-B0C25B06C54D}" type="datetimeFigureOut">
              <a:rPr lang="ko-KR" altLang="en-US" smtClean="0"/>
              <a:t>2019-11-01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2207876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E9CBB81-E16C-4F23-8BF2-B0C25B06C54D}" type="datetimeFigureOut">
              <a:rPr lang="ko-KR" altLang="en-US" smtClean="0"/>
              <a:t>2019-11-01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4110068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E9CBB81-E16C-4F23-8BF2-B0C25B06C54D}" type="datetimeFigureOut">
              <a:rPr lang="ko-KR" altLang="en-US" smtClean="0"/>
              <a:t>2019-11-01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3657052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E9CBB81-E16C-4F23-8BF2-B0C25B06C54D}" type="datetimeFigureOut">
              <a:rPr lang="ko-KR" altLang="en-US" smtClean="0"/>
              <a:t>2019-11-01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2700193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9CBB81-E16C-4F23-8BF2-B0C25B06C54D}" type="datetimeFigureOut">
              <a:rPr lang="ko-KR" altLang="en-US" smtClean="0"/>
              <a:t>2019-11-01</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181558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omments" Target="../comments/comment1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www.newsis.com/view/?id=NISX20180709_0000358229&amp;cID=10805&amp;pID=10800" TargetMode="External"/><Relationship Id="rId13" Type="http://schemas.openxmlformats.org/officeDocument/2006/relationships/hyperlink" Target="http://www.goodmorningcc.com/news/articleView.html?idxno=212975" TargetMode="External"/><Relationship Id="rId3" Type="http://schemas.openxmlformats.org/officeDocument/2006/relationships/hyperlink" Target="https://m.news.naver.com/read.nhn?mode=LSD&amp;mid=sec&amp;sid1=102&amp;oid=448&amp;aid=0000279883" TargetMode="External"/><Relationship Id="rId7" Type="http://schemas.openxmlformats.org/officeDocument/2006/relationships/hyperlink" Target="http://www.upkorea.net/news/articleView.html?idxno=615259#07Pk" TargetMode="External"/><Relationship Id="rId12" Type="http://schemas.openxmlformats.org/officeDocument/2006/relationships/hyperlink" Target="https://www.provin.gangwon.kr/gw/gnews/sub02_06?enewsType=weekSeven&amp;sccode=6&amp;articleSeq=20160811180116063&amp;mode=readForm" TargetMode="External"/><Relationship Id="rId2" Type="http://schemas.openxmlformats.org/officeDocument/2006/relationships/hyperlink" Target="http://m.gukjenews.com/news/articleView.html?idxno=1121842#_enliple" TargetMode="External"/><Relationship Id="rId16" Type="http://schemas.openxmlformats.org/officeDocument/2006/relationships/hyperlink" Target="http://www.gukjenews.com/news/articleView.html?idxno=1121842" TargetMode="External"/><Relationship Id="rId1" Type="http://schemas.openxmlformats.org/officeDocument/2006/relationships/slideLayout" Target="../slideLayouts/slideLayout2.xml"/><Relationship Id="rId6" Type="http://schemas.openxmlformats.org/officeDocument/2006/relationships/hyperlink" Target="https://news.naver.com/main/read.nhn?oid=088&amp;aid=0000544315" TargetMode="External"/><Relationship Id="rId11" Type="http://schemas.openxmlformats.org/officeDocument/2006/relationships/hyperlink" Target="https://blog.naver.com/leetech-fog/221546913060" TargetMode="External"/><Relationship Id="rId5" Type="http://schemas.openxmlformats.org/officeDocument/2006/relationships/hyperlink" Target="http://www.kostat.go.kr/portal/korea/kor_nw/3/index.board?bmode=read&amp;aSeq=370781&amp;pageNo=1&amp;rowNum=10&amp;amSeq=&amp;sTarget=title&amp;sTxt=0" TargetMode="External"/><Relationship Id="rId15" Type="http://schemas.openxmlformats.org/officeDocument/2006/relationships/hyperlink" Target="http://www.chbis.kr/busIntroChun.do?prmDistrict=1" TargetMode="External"/><Relationship Id="rId10" Type="http://schemas.openxmlformats.org/officeDocument/2006/relationships/hyperlink" Target="http://news.kmib.co.kr/article/view.asp?arcid=0924091393&amp;code=11131700&amp;cp=nv" TargetMode="External"/><Relationship Id="rId4" Type="http://schemas.openxmlformats.org/officeDocument/2006/relationships/hyperlink" Target="https://m.news.naver.com/read.nhn?mode=LSD&amp;mid=sec&amp;sid1=105&amp;oid=029&amp;aid=0002545535" TargetMode="External"/><Relationship Id="rId9" Type="http://schemas.openxmlformats.org/officeDocument/2006/relationships/hyperlink" Target="http://daily.hankooki.com/lpage/society/201908/dh20190809163433137780.html" TargetMode="External"/><Relationship Id="rId14" Type="http://schemas.openxmlformats.org/officeDocument/2006/relationships/hyperlink" Target="http://www.chbis.k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grpSp>
        <p:nvGrpSpPr>
          <p:cNvPr id="8" name="그룹 7"/>
          <p:cNvGrpSpPr/>
          <p:nvPr/>
        </p:nvGrpSpPr>
        <p:grpSpPr>
          <a:xfrm>
            <a:off x="2406625" y="776375"/>
            <a:ext cx="2259991" cy="5420168"/>
            <a:chOff x="4786410" y="377791"/>
            <a:chExt cx="2259991" cy="5420168"/>
          </a:xfrm>
        </p:grpSpPr>
        <p:sp>
          <p:nvSpPr>
            <p:cNvPr id="82" name="자유형 81"/>
            <p:cNvSpPr/>
            <p:nvPr/>
          </p:nvSpPr>
          <p:spPr>
            <a:xfrm rot="10800000">
              <a:off x="5756617" y="726748"/>
              <a:ext cx="319575" cy="470585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solidFill>
              <a:schemeClr val="bg1"/>
            </a:soli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자유형 73"/>
            <p:cNvSpPr/>
            <p:nvPr/>
          </p:nvSpPr>
          <p:spPr>
            <a:xfrm rot="10800000">
              <a:off x="4786410" y="67940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4954341" y="2252667"/>
              <a:ext cx="681439" cy="3545292"/>
              <a:chOff x="10378490" y="305034"/>
              <a:chExt cx="1017302" cy="5292673"/>
            </a:xfrm>
          </p:grpSpPr>
          <p:sp>
            <p:nvSpPr>
              <p:cNvPr id="75" name="자유형 74"/>
              <p:cNvSpPr/>
              <p:nvPr/>
            </p:nvSpPr>
            <p:spPr>
              <a:xfrm rot="10800000">
                <a:off x="10378490" y="60664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75"/>
              <p:cNvSpPr/>
              <p:nvPr/>
            </p:nvSpPr>
            <p:spPr>
              <a:xfrm>
                <a:off x="10378490" y="30503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3" name="자유형 72"/>
            <p:cNvSpPr/>
            <p:nvPr/>
          </p:nvSpPr>
          <p:spPr>
            <a:xfrm>
              <a:off x="4786410" y="37779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76"/>
            <p:cNvSpPr/>
            <p:nvPr/>
          </p:nvSpPr>
          <p:spPr>
            <a:xfrm rot="10800000">
              <a:off x="6029099" y="67940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8" name="그룹 77"/>
            <p:cNvGrpSpPr/>
            <p:nvPr/>
          </p:nvGrpSpPr>
          <p:grpSpPr>
            <a:xfrm>
              <a:off x="6197030" y="2252667"/>
              <a:ext cx="681439" cy="3545292"/>
              <a:chOff x="10378490" y="305034"/>
              <a:chExt cx="1017302" cy="5292673"/>
            </a:xfrm>
          </p:grpSpPr>
          <p:sp>
            <p:nvSpPr>
              <p:cNvPr id="79" name="자유형 78"/>
              <p:cNvSpPr/>
              <p:nvPr/>
            </p:nvSpPr>
            <p:spPr>
              <a:xfrm rot="10800000">
                <a:off x="10378490" y="60664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79"/>
              <p:cNvSpPr/>
              <p:nvPr/>
            </p:nvSpPr>
            <p:spPr>
              <a:xfrm>
                <a:off x="10378490" y="30503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1" name="자유형 80"/>
            <p:cNvSpPr/>
            <p:nvPr/>
          </p:nvSpPr>
          <p:spPr>
            <a:xfrm>
              <a:off x="6029099" y="37779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3" name="직사각형 82"/>
          <p:cNvSpPr/>
          <p:nvPr/>
        </p:nvSpPr>
        <p:spPr>
          <a:xfrm>
            <a:off x="5227865" y="2035624"/>
            <a:ext cx="5606390" cy="1154162"/>
          </a:xfrm>
          <a:prstGeom prst="rect">
            <a:avLst/>
          </a:prstGeom>
        </p:spPr>
        <p:txBody>
          <a:bodyPr wrap="square">
            <a:spAutoFit/>
          </a:bodyPr>
          <a:lstStyle/>
          <a:p>
            <a:pPr>
              <a:lnSpc>
                <a:spcPct val="150000"/>
              </a:lnSpc>
            </a:pPr>
            <a:r>
              <a:rPr lang="ko-KR" altLang="en-US"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데이터</a:t>
            </a:r>
            <a:r>
              <a:rPr lang="en-US" altLang="ko-KR"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 </a:t>
            </a:r>
            <a:r>
              <a:rPr lang="ko-KR" altLang="en-US" dirty="0" smtClean="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토크 콘서트</a:t>
            </a:r>
            <a:endParaRPr lang="en-US" altLang="ko-KR"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endParaRPr>
          </a:p>
          <a:p>
            <a:pPr>
              <a:lnSpc>
                <a:spcPct val="150000"/>
              </a:lnSpc>
            </a:pPr>
            <a:r>
              <a:rPr lang="ko-KR" altLang="en-US" sz="2800"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춘천시 폭염대비 </a:t>
            </a:r>
            <a:r>
              <a:rPr lang="ko-KR" altLang="en-US" sz="2800" dirty="0" err="1">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쿨링포그</a:t>
            </a:r>
            <a:r>
              <a:rPr lang="ko-KR" altLang="en-US" sz="2800"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 설치 위치제안</a:t>
            </a:r>
            <a:endParaRPr lang="en-US" altLang="ko-KR" sz="2800"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endParaRPr>
          </a:p>
        </p:txBody>
      </p:sp>
      <p:sp>
        <p:nvSpPr>
          <p:cNvPr id="84" name="직사각형 83"/>
          <p:cNvSpPr/>
          <p:nvPr/>
        </p:nvSpPr>
        <p:spPr>
          <a:xfrm>
            <a:off x="5423391" y="4630856"/>
            <a:ext cx="4166525" cy="610616"/>
          </a:xfrm>
          <a:prstGeom prst="rect">
            <a:avLst/>
          </a:prstGeom>
        </p:spPr>
        <p:txBody>
          <a:bodyPr wrap="none">
            <a:spAutoFit/>
          </a:bodyPr>
          <a:lstStyle/>
          <a:p>
            <a:pPr>
              <a:lnSpc>
                <a:spcPct val="150000"/>
              </a:lnSpc>
              <a:defRPr/>
            </a:pPr>
            <a:r>
              <a:rPr lang="en-US" altLang="ko-KR" sz="1200" b="1" i="1" dirty="0">
                <a:solidFill>
                  <a:schemeClr val="bg1"/>
                </a:solidFill>
                <a:latin typeface="맑은 고딕" panose="020B0503020000020004" pitchFamily="50" charset="-127"/>
                <a:cs typeface="Aharoni" panose="02010803020104030203" pitchFamily="2" charset="-79"/>
              </a:rPr>
              <a:t>20172207 </a:t>
            </a:r>
            <a:r>
              <a:rPr lang="ko-KR" altLang="en-US" sz="1200" b="1" i="1" dirty="0">
                <a:solidFill>
                  <a:schemeClr val="bg1"/>
                </a:solidFill>
                <a:latin typeface="맑은 고딕" panose="020B0503020000020004" pitchFamily="50" charset="-127"/>
                <a:cs typeface="Aharoni" panose="02010803020104030203" pitchFamily="2" charset="-79"/>
              </a:rPr>
              <a:t>김현진</a:t>
            </a:r>
            <a:r>
              <a:rPr lang="en-US" altLang="ko-KR" sz="1200" b="1" i="1" dirty="0">
                <a:solidFill>
                  <a:schemeClr val="bg1"/>
                </a:solidFill>
                <a:latin typeface="맑은 고딕" panose="020B0503020000020004" pitchFamily="50" charset="-127"/>
                <a:cs typeface="Aharoni" panose="02010803020104030203" pitchFamily="2" charset="-79"/>
              </a:rPr>
              <a:t>, 20163215 </a:t>
            </a:r>
            <a:r>
              <a:rPr lang="ko-KR" altLang="en-US" sz="1200" b="1" i="1" dirty="0">
                <a:solidFill>
                  <a:schemeClr val="bg1"/>
                </a:solidFill>
                <a:latin typeface="맑은 고딕" panose="020B0503020000020004" pitchFamily="50" charset="-127"/>
                <a:cs typeface="Aharoni" panose="02010803020104030203" pitchFamily="2" charset="-79"/>
              </a:rPr>
              <a:t>박민재</a:t>
            </a:r>
            <a:r>
              <a:rPr lang="en-US" altLang="ko-KR" sz="1200" b="1" i="1" dirty="0">
                <a:solidFill>
                  <a:schemeClr val="bg1"/>
                </a:solidFill>
                <a:latin typeface="맑은 고딕" panose="020B0503020000020004" pitchFamily="50" charset="-127"/>
                <a:cs typeface="Aharoni" panose="02010803020104030203" pitchFamily="2" charset="-79"/>
              </a:rPr>
              <a:t>, 20153422 </a:t>
            </a:r>
            <a:r>
              <a:rPr lang="ko-KR" altLang="en-US" sz="1200" b="1" i="1" dirty="0" err="1">
                <a:solidFill>
                  <a:schemeClr val="bg1"/>
                </a:solidFill>
                <a:latin typeface="맑은 고딕" panose="020B0503020000020004" pitchFamily="50" charset="-127"/>
                <a:cs typeface="Aharoni" panose="02010803020104030203" pitchFamily="2" charset="-79"/>
              </a:rPr>
              <a:t>유민희</a:t>
            </a:r>
            <a:endParaRPr lang="en-US" altLang="ko-KR" sz="1200" b="1" i="1" dirty="0">
              <a:solidFill>
                <a:schemeClr val="bg1"/>
              </a:solidFill>
              <a:latin typeface="맑은 고딕" panose="020B0503020000020004" pitchFamily="50" charset="-127"/>
              <a:cs typeface="Aharoni" panose="02010803020104030203" pitchFamily="2" charset="-79"/>
            </a:endParaRPr>
          </a:p>
          <a:p>
            <a:pPr>
              <a:lnSpc>
                <a:spcPct val="150000"/>
              </a:lnSpc>
              <a:defRPr/>
            </a:pPr>
            <a:r>
              <a:rPr lang="en-US" altLang="ko-KR" sz="1200" b="1" i="1" dirty="0">
                <a:solidFill>
                  <a:schemeClr val="bg1"/>
                </a:solidFill>
                <a:latin typeface="맑은 고딕" panose="020B0503020000020004" pitchFamily="50" charset="-127"/>
                <a:cs typeface="Aharoni" panose="02010803020104030203" pitchFamily="2" charset="-79"/>
              </a:rPr>
              <a:t>20163262 </a:t>
            </a:r>
            <a:r>
              <a:rPr lang="ko-KR" altLang="en-US" sz="1200" b="1" i="1" dirty="0" err="1">
                <a:solidFill>
                  <a:schemeClr val="bg1"/>
                </a:solidFill>
                <a:latin typeface="맑은 고딕" panose="020B0503020000020004" pitchFamily="50" charset="-127"/>
                <a:cs typeface="Aharoni" panose="02010803020104030203" pitchFamily="2" charset="-79"/>
              </a:rPr>
              <a:t>신연호</a:t>
            </a:r>
            <a:r>
              <a:rPr lang="en-US" altLang="ko-KR" sz="1200" b="1" i="1" dirty="0">
                <a:solidFill>
                  <a:schemeClr val="bg1"/>
                </a:solidFill>
                <a:latin typeface="맑은 고딕" panose="020B0503020000020004" pitchFamily="50" charset="-127"/>
                <a:cs typeface="Aharoni" panose="02010803020104030203" pitchFamily="2" charset="-79"/>
              </a:rPr>
              <a:t>,</a:t>
            </a:r>
            <a:r>
              <a:rPr lang="ko-KR" altLang="en-US" sz="1200" b="1" i="1" dirty="0">
                <a:solidFill>
                  <a:schemeClr val="bg1"/>
                </a:solidFill>
                <a:latin typeface="맑은 고딕" panose="020B0503020000020004" pitchFamily="50" charset="-127"/>
                <a:cs typeface="Aharoni" panose="02010803020104030203" pitchFamily="2" charset="-79"/>
              </a:rPr>
              <a:t> </a:t>
            </a:r>
            <a:r>
              <a:rPr lang="en-US" altLang="ko-KR" sz="1200" b="1" i="1" dirty="0">
                <a:solidFill>
                  <a:schemeClr val="bg1"/>
                </a:solidFill>
                <a:latin typeface="맑은 고딕" panose="020B0503020000020004" pitchFamily="50" charset="-127"/>
                <a:cs typeface="Aharoni" panose="02010803020104030203" pitchFamily="2" charset="-79"/>
              </a:rPr>
              <a:t>20165325 </a:t>
            </a:r>
            <a:r>
              <a:rPr lang="ko-KR" altLang="en-US" sz="1200" b="1" i="1" dirty="0">
                <a:solidFill>
                  <a:schemeClr val="bg1"/>
                </a:solidFill>
                <a:latin typeface="맑은 고딕" panose="020B0503020000020004" pitchFamily="50" charset="-127"/>
                <a:cs typeface="Aharoni" panose="02010803020104030203" pitchFamily="2" charset="-79"/>
              </a:rPr>
              <a:t>이유미</a:t>
            </a:r>
            <a:r>
              <a:rPr lang="en-US" altLang="ko-KR" sz="1200" b="1" i="1" dirty="0">
                <a:solidFill>
                  <a:schemeClr val="bg1"/>
                </a:solidFill>
                <a:latin typeface="맑은 고딕" panose="020B0503020000020004" pitchFamily="50" charset="-127"/>
                <a:cs typeface="Aharoni" panose="02010803020104030203" pitchFamily="2" charset="-79"/>
              </a:rPr>
              <a:t>, 20173250 </a:t>
            </a:r>
            <a:r>
              <a:rPr lang="ko-KR" altLang="en-US" sz="1200" b="1" i="1" dirty="0">
                <a:solidFill>
                  <a:schemeClr val="bg1"/>
                </a:solidFill>
                <a:latin typeface="맑은 고딕" panose="020B0503020000020004" pitchFamily="50" charset="-127"/>
                <a:cs typeface="Aharoni" panose="02010803020104030203" pitchFamily="2" charset="-79"/>
              </a:rPr>
              <a:t>정경현</a:t>
            </a:r>
            <a:endParaRPr lang="en-US" altLang="ko-KR" sz="900" i="1" dirty="0">
              <a:solidFill>
                <a:prstClr val="white">
                  <a:lumMod val="75000"/>
                </a:prstClr>
              </a:solidFill>
              <a:latin typeface="맑은 고딕" panose="020B0503020000020004" pitchFamily="50" charset="-127"/>
              <a:cs typeface="Aharoni" panose="02010803020104030203" pitchFamily="2" charset="-79"/>
            </a:endParaRPr>
          </a:p>
        </p:txBody>
      </p:sp>
      <p:grpSp>
        <p:nvGrpSpPr>
          <p:cNvPr id="2" name="그룹 1">
            <a:extLst>
              <a:ext uri="{FF2B5EF4-FFF2-40B4-BE49-F238E27FC236}">
                <a16:creationId xmlns:a16="http://schemas.microsoft.com/office/drawing/2014/main" id="{AAB12463-ABC3-4B18-BA77-AD652CEA474B}"/>
              </a:ext>
            </a:extLst>
          </p:cNvPr>
          <p:cNvGrpSpPr/>
          <p:nvPr/>
        </p:nvGrpSpPr>
        <p:grpSpPr>
          <a:xfrm>
            <a:off x="5444367" y="4339654"/>
            <a:ext cx="2081019" cy="307777"/>
            <a:chOff x="5054786" y="2512751"/>
            <a:chExt cx="2081019" cy="307777"/>
          </a:xfrm>
        </p:grpSpPr>
        <p:sp>
          <p:nvSpPr>
            <p:cNvPr id="10" name="직사각형 9"/>
            <p:cNvSpPr/>
            <p:nvPr/>
          </p:nvSpPr>
          <p:spPr>
            <a:xfrm>
              <a:off x="5054786" y="2512751"/>
              <a:ext cx="2081019" cy="276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5118906" y="2512751"/>
              <a:ext cx="1952779" cy="307777"/>
            </a:xfrm>
            <a:prstGeom prst="rect">
              <a:avLst/>
            </a:prstGeom>
          </p:spPr>
          <p:txBody>
            <a:bodyPr wrap="none">
              <a:spAutoFit/>
            </a:bodyPr>
            <a:lstStyle/>
            <a:p>
              <a:pPr algn="ctr"/>
              <a:r>
                <a:rPr lang="ko-KR" altLang="en-US" sz="1400" b="1" dirty="0">
                  <a:solidFill>
                    <a:srgbClr val="893F26"/>
                  </a:solidFill>
                  <a:latin typeface="1훈새마을운동 R" panose="02020603020101020101" pitchFamily="18" charset="-127"/>
                  <a:ea typeface="1훈새마을운동 R" panose="02020603020101020101" pitchFamily="18" charset="-127"/>
                </a:rPr>
                <a:t>빅데이터 마이닝 </a:t>
              </a:r>
              <a:r>
                <a:rPr lang="en-US" altLang="ko-KR" sz="1400" b="1" dirty="0">
                  <a:solidFill>
                    <a:srgbClr val="893F26"/>
                  </a:solidFill>
                  <a:latin typeface="1훈새마을운동 R" panose="02020603020101020101" pitchFamily="18" charset="-127"/>
                  <a:ea typeface="1훈새마을운동 R" panose="02020603020101020101" pitchFamily="18" charset="-127"/>
                </a:rPr>
                <a:t>: </a:t>
              </a:r>
              <a:r>
                <a:rPr lang="ko-KR" altLang="en-US" sz="1400" b="1" dirty="0" err="1">
                  <a:solidFill>
                    <a:srgbClr val="893F26"/>
                  </a:solidFill>
                  <a:latin typeface="1훈새마을운동 R" panose="02020603020101020101" pitchFamily="18" charset="-127"/>
                  <a:ea typeface="1훈새마을운동 R" panose="02020603020101020101" pitchFamily="18" charset="-127"/>
                </a:rPr>
                <a:t>머신러닝</a:t>
              </a:r>
              <a:endParaRPr lang="ko-KR" altLang="en-US" sz="1400" b="1" dirty="0">
                <a:solidFill>
                  <a:srgbClr val="893F26"/>
                </a:solidFill>
                <a:latin typeface="1훈새마을운동 R" panose="02020603020101020101" pitchFamily="18" charset="-127"/>
                <a:ea typeface="1훈새마을운동 R" panose="02020603020101020101" pitchFamily="18" charset="-127"/>
              </a:endParaRPr>
            </a:p>
          </p:txBody>
        </p:sp>
      </p:grpSp>
    </p:spTree>
    <p:extLst>
      <p:ext uri="{BB962C8B-B14F-4D97-AF65-F5344CB8AC3E}">
        <p14:creationId xmlns:p14="http://schemas.microsoft.com/office/powerpoint/2010/main" val="26090467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rot="10800000">
            <a:off x="822467" y="668077"/>
            <a:ext cx="10247572" cy="5358779"/>
          </a:xfrm>
          <a:prstGeom prst="rect">
            <a:avLst/>
          </a:prstGeom>
          <a:solidFill>
            <a:srgbClr val="F4F4F4"/>
          </a:soli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p:cNvGrpSpPr/>
          <p:nvPr/>
        </p:nvGrpSpPr>
        <p:grpSpPr>
          <a:xfrm rot="21430038">
            <a:off x="10417163" y="4437462"/>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589240" y="561241"/>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1648442" flipH="1">
            <a:off x="-524219" y="355428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1768870" y="838527"/>
            <a:ext cx="2758742" cy="584775"/>
          </a:xfrm>
          <a:prstGeom prst="rect">
            <a:avLst/>
          </a:prstGeom>
          <a:noFill/>
        </p:spPr>
        <p:txBody>
          <a:bodyPr wrap="square" rtlCol="0">
            <a:spAutoFit/>
          </a:bodyPr>
          <a:lstStyle/>
          <a:p>
            <a:r>
              <a:rPr lang="ko-KR" altLang="en-US" sz="3200" b="1" dirty="0">
                <a:latin typeface="THE뉴스속보" panose="02020503020101020101" pitchFamily="18" charset="-127"/>
                <a:ea typeface="THE뉴스속보" panose="02020503020101020101" pitchFamily="18" charset="-127"/>
                <a:cs typeface="THE뉴스속보" panose="02020503020101020101" pitchFamily="18" charset="-127"/>
              </a:rPr>
              <a:t>전체 설치비용</a:t>
            </a:r>
            <a:r>
              <a:rPr lang="en-US" altLang="ko-KR" sz="3200" b="1" dirty="0">
                <a:latin typeface="THE뉴스속보" panose="02020503020101020101" pitchFamily="18" charset="-127"/>
                <a:ea typeface="THE뉴스속보" panose="02020503020101020101" pitchFamily="18" charset="-127"/>
                <a:cs typeface="THE뉴스속보" panose="02020503020101020101" pitchFamily="18" charset="-127"/>
              </a:rPr>
              <a:t>? </a:t>
            </a:r>
            <a:endParaRPr lang="en-US" altLang="ko-KR" sz="2800" dirty="0"/>
          </a:p>
        </p:txBody>
      </p:sp>
      <p:pic>
        <p:nvPicPr>
          <p:cNvPr id="4" name="그림 3">
            <a:extLst>
              <a:ext uri="{FF2B5EF4-FFF2-40B4-BE49-F238E27FC236}">
                <a16:creationId xmlns:a16="http://schemas.microsoft.com/office/drawing/2014/main" id="{42E3492C-B5B6-4753-B17F-C2CB6AA1033D}"/>
              </a:ext>
            </a:extLst>
          </p:cNvPr>
          <p:cNvPicPr>
            <a:picLocks noChangeAspect="1"/>
          </p:cNvPicPr>
          <p:nvPr/>
        </p:nvPicPr>
        <p:blipFill rotWithShape="1">
          <a:blip r:embed="rId2"/>
          <a:srcRect l="23819" t="20754" r="30356" b="15755"/>
          <a:stretch/>
        </p:blipFill>
        <p:spPr>
          <a:xfrm>
            <a:off x="2464065" y="1744985"/>
            <a:ext cx="946639" cy="784419"/>
          </a:xfrm>
          <a:prstGeom prst="rect">
            <a:avLst/>
          </a:prstGeom>
        </p:spPr>
      </p:pic>
      <p:pic>
        <p:nvPicPr>
          <p:cNvPr id="43" name="그림 42">
            <a:extLst>
              <a:ext uri="{FF2B5EF4-FFF2-40B4-BE49-F238E27FC236}">
                <a16:creationId xmlns:a16="http://schemas.microsoft.com/office/drawing/2014/main" id="{68F090E3-6614-467B-90DB-BD4F65DA34F4}"/>
              </a:ext>
            </a:extLst>
          </p:cNvPr>
          <p:cNvPicPr>
            <a:picLocks noChangeAspect="1"/>
          </p:cNvPicPr>
          <p:nvPr/>
        </p:nvPicPr>
        <p:blipFill rotWithShape="1">
          <a:blip r:embed="rId2"/>
          <a:srcRect l="23819" t="20754" r="30356" b="15755"/>
          <a:stretch/>
        </p:blipFill>
        <p:spPr>
          <a:xfrm>
            <a:off x="3410704" y="1724637"/>
            <a:ext cx="946639" cy="784419"/>
          </a:xfrm>
          <a:prstGeom prst="rect">
            <a:avLst/>
          </a:prstGeom>
        </p:spPr>
      </p:pic>
      <p:pic>
        <p:nvPicPr>
          <p:cNvPr id="44" name="그림 43">
            <a:extLst>
              <a:ext uri="{FF2B5EF4-FFF2-40B4-BE49-F238E27FC236}">
                <a16:creationId xmlns:a16="http://schemas.microsoft.com/office/drawing/2014/main" id="{7700B869-EFD6-4658-A471-6426C7A334C1}"/>
              </a:ext>
            </a:extLst>
          </p:cNvPr>
          <p:cNvPicPr>
            <a:picLocks noChangeAspect="1"/>
          </p:cNvPicPr>
          <p:nvPr/>
        </p:nvPicPr>
        <p:blipFill rotWithShape="1">
          <a:blip r:embed="rId2"/>
          <a:srcRect l="23819" t="20754" r="30356" b="15755"/>
          <a:stretch/>
        </p:blipFill>
        <p:spPr>
          <a:xfrm>
            <a:off x="4354433" y="1733407"/>
            <a:ext cx="946639" cy="784419"/>
          </a:xfrm>
          <a:prstGeom prst="rect">
            <a:avLst/>
          </a:prstGeom>
        </p:spPr>
      </p:pic>
      <p:pic>
        <p:nvPicPr>
          <p:cNvPr id="50" name="그림 49">
            <a:extLst>
              <a:ext uri="{FF2B5EF4-FFF2-40B4-BE49-F238E27FC236}">
                <a16:creationId xmlns:a16="http://schemas.microsoft.com/office/drawing/2014/main" id="{E8C468D9-461B-438E-8239-7C16279EE081}"/>
              </a:ext>
            </a:extLst>
          </p:cNvPr>
          <p:cNvPicPr>
            <a:picLocks noChangeAspect="1"/>
          </p:cNvPicPr>
          <p:nvPr/>
        </p:nvPicPr>
        <p:blipFill rotWithShape="1">
          <a:blip r:embed="rId2"/>
          <a:srcRect l="23819" t="20754" r="30356" b="15755"/>
          <a:stretch/>
        </p:blipFill>
        <p:spPr>
          <a:xfrm>
            <a:off x="5302909" y="1738037"/>
            <a:ext cx="946639" cy="784419"/>
          </a:xfrm>
          <a:prstGeom prst="rect">
            <a:avLst/>
          </a:prstGeom>
        </p:spPr>
      </p:pic>
      <p:pic>
        <p:nvPicPr>
          <p:cNvPr id="51" name="그림 50">
            <a:extLst>
              <a:ext uri="{FF2B5EF4-FFF2-40B4-BE49-F238E27FC236}">
                <a16:creationId xmlns:a16="http://schemas.microsoft.com/office/drawing/2014/main" id="{72D36AD4-C18F-4B61-8FB7-B12795E92A44}"/>
              </a:ext>
            </a:extLst>
          </p:cNvPr>
          <p:cNvPicPr>
            <a:picLocks noChangeAspect="1"/>
          </p:cNvPicPr>
          <p:nvPr/>
        </p:nvPicPr>
        <p:blipFill rotWithShape="1">
          <a:blip r:embed="rId2"/>
          <a:srcRect l="23819" t="20754" r="30356" b="15755"/>
          <a:stretch/>
        </p:blipFill>
        <p:spPr>
          <a:xfrm>
            <a:off x="6244801" y="1729267"/>
            <a:ext cx="946639" cy="784419"/>
          </a:xfrm>
          <a:prstGeom prst="rect">
            <a:avLst/>
          </a:prstGeom>
        </p:spPr>
      </p:pic>
      <p:pic>
        <p:nvPicPr>
          <p:cNvPr id="55" name="그림 54">
            <a:extLst>
              <a:ext uri="{FF2B5EF4-FFF2-40B4-BE49-F238E27FC236}">
                <a16:creationId xmlns:a16="http://schemas.microsoft.com/office/drawing/2014/main" id="{411A7D39-84A1-4D5D-A47C-325A59CFD01A}"/>
              </a:ext>
            </a:extLst>
          </p:cNvPr>
          <p:cNvPicPr>
            <a:picLocks noChangeAspect="1"/>
          </p:cNvPicPr>
          <p:nvPr/>
        </p:nvPicPr>
        <p:blipFill rotWithShape="1">
          <a:blip r:embed="rId2"/>
          <a:srcRect l="23819" t="20754" r="30356" b="15755"/>
          <a:stretch/>
        </p:blipFill>
        <p:spPr>
          <a:xfrm>
            <a:off x="7720403" y="1744985"/>
            <a:ext cx="946639" cy="784419"/>
          </a:xfrm>
          <a:prstGeom prst="rect">
            <a:avLst/>
          </a:prstGeom>
        </p:spPr>
      </p:pic>
      <p:pic>
        <p:nvPicPr>
          <p:cNvPr id="56" name="그림 55">
            <a:extLst>
              <a:ext uri="{FF2B5EF4-FFF2-40B4-BE49-F238E27FC236}">
                <a16:creationId xmlns:a16="http://schemas.microsoft.com/office/drawing/2014/main" id="{FFECEBFC-4AD0-4319-B424-ADD95F6771DD}"/>
              </a:ext>
            </a:extLst>
          </p:cNvPr>
          <p:cNvPicPr>
            <a:picLocks noChangeAspect="1"/>
          </p:cNvPicPr>
          <p:nvPr/>
        </p:nvPicPr>
        <p:blipFill rotWithShape="1">
          <a:blip r:embed="rId2"/>
          <a:srcRect l="23819" t="20754" r="30356" b="15755"/>
          <a:stretch/>
        </p:blipFill>
        <p:spPr>
          <a:xfrm>
            <a:off x="8344171" y="1753073"/>
            <a:ext cx="946639" cy="784419"/>
          </a:xfrm>
          <a:prstGeom prst="rect">
            <a:avLst/>
          </a:prstGeom>
        </p:spPr>
      </p:pic>
      <p:pic>
        <p:nvPicPr>
          <p:cNvPr id="49" name="그림 48">
            <a:extLst>
              <a:ext uri="{FF2B5EF4-FFF2-40B4-BE49-F238E27FC236}">
                <a16:creationId xmlns:a16="http://schemas.microsoft.com/office/drawing/2014/main" id="{76DDDA6D-E698-42D5-AB74-7246D92C7C70}"/>
              </a:ext>
            </a:extLst>
          </p:cNvPr>
          <p:cNvPicPr>
            <a:picLocks noChangeAspect="1"/>
          </p:cNvPicPr>
          <p:nvPr/>
        </p:nvPicPr>
        <p:blipFill rotWithShape="1">
          <a:blip r:embed="rId2"/>
          <a:srcRect l="23819" t="20754" r="30356" b="15755"/>
          <a:stretch/>
        </p:blipFill>
        <p:spPr>
          <a:xfrm>
            <a:off x="9081692" y="1735481"/>
            <a:ext cx="946639" cy="784419"/>
          </a:xfrm>
          <a:prstGeom prst="rect">
            <a:avLst/>
          </a:prstGeom>
        </p:spPr>
      </p:pic>
      <p:sp>
        <p:nvSpPr>
          <p:cNvPr id="6" name="TextBox 5">
            <a:extLst>
              <a:ext uri="{FF2B5EF4-FFF2-40B4-BE49-F238E27FC236}">
                <a16:creationId xmlns:a16="http://schemas.microsoft.com/office/drawing/2014/main" id="{BF41E37D-73F5-483A-8D85-52251F9DACF9}"/>
              </a:ext>
            </a:extLst>
          </p:cNvPr>
          <p:cNvSpPr txBox="1"/>
          <p:nvPr/>
        </p:nvSpPr>
        <p:spPr>
          <a:xfrm>
            <a:off x="7276764" y="1938214"/>
            <a:ext cx="414650" cy="369332"/>
          </a:xfrm>
          <a:prstGeom prst="rect">
            <a:avLst/>
          </a:prstGeom>
          <a:noFill/>
        </p:spPr>
        <p:txBody>
          <a:bodyPr wrap="square" rtlCol="0">
            <a:spAutoFit/>
          </a:bodyPr>
          <a:lstStyle/>
          <a:p>
            <a:r>
              <a:rPr lang="en-US" altLang="ko-KR" dirty="0"/>
              <a:t>…</a:t>
            </a:r>
            <a:endParaRPr lang="ko-KR" altLang="en-US" dirty="0"/>
          </a:p>
        </p:txBody>
      </p:sp>
      <p:sp>
        <p:nvSpPr>
          <p:cNvPr id="11" name="왼쪽 대괄호 10">
            <a:extLst>
              <a:ext uri="{FF2B5EF4-FFF2-40B4-BE49-F238E27FC236}">
                <a16:creationId xmlns:a16="http://schemas.microsoft.com/office/drawing/2014/main" id="{0AAA4FC2-0780-46E6-808D-1542FC849F5B}"/>
              </a:ext>
            </a:extLst>
          </p:cNvPr>
          <p:cNvSpPr/>
          <p:nvPr/>
        </p:nvSpPr>
        <p:spPr>
          <a:xfrm rot="16200000">
            <a:off x="6155706" y="-659987"/>
            <a:ext cx="281797" cy="7199793"/>
          </a:xfrm>
          <a:prstGeom prst="leftBracket">
            <a:avLst/>
          </a:prstGeom>
          <a:ln>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60655F2-8E3B-46A3-8BDA-894C8AF5EDF2}"/>
              </a:ext>
            </a:extLst>
          </p:cNvPr>
          <p:cNvSpPr txBox="1"/>
          <p:nvPr/>
        </p:nvSpPr>
        <p:spPr>
          <a:xfrm>
            <a:off x="3703249" y="2725104"/>
            <a:ext cx="6193252" cy="369332"/>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설치비 </a:t>
            </a:r>
            <a:r>
              <a:rPr lang="en-US" altLang="ko-KR" dirty="0">
                <a:latin typeface="10X10 Bold" panose="020D0604000000000000" pitchFamily="50" charset="-127"/>
                <a:ea typeface="10X10 Bold" panose="020D0604000000000000" pitchFamily="50" charset="-127"/>
              </a:rPr>
              <a:t>9300</a:t>
            </a:r>
            <a:r>
              <a:rPr lang="ko-KR" altLang="en-US" dirty="0">
                <a:latin typeface="10X10 Bold" panose="020D0604000000000000" pitchFamily="50" charset="-127"/>
                <a:ea typeface="10X10 Bold" panose="020D0604000000000000" pitchFamily="50" charset="-127"/>
              </a:rPr>
              <a:t>만원 </a:t>
            </a:r>
            <a:r>
              <a:rPr lang="en-US" altLang="ko-KR" dirty="0">
                <a:latin typeface="10X10 Bold" panose="020D0604000000000000" pitchFamily="50" charset="-127"/>
                <a:ea typeface="10X10 Bold" panose="020D0604000000000000" pitchFamily="50" charset="-127"/>
              </a:rPr>
              <a:t>/ 61</a:t>
            </a:r>
            <a:r>
              <a:rPr lang="ko-KR" altLang="en-US" dirty="0">
                <a:latin typeface="10X10 Bold" panose="020D0604000000000000" pitchFamily="50" charset="-127"/>
                <a:ea typeface="10X10 Bold" panose="020D0604000000000000" pitchFamily="50" charset="-127"/>
              </a:rPr>
              <a:t>개 </a:t>
            </a:r>
            <a:r>
              <a:rPr lang="en-US" altLang="ko-KR" dirty="0">
                <a:latin typeface="10X10 Bold" panose="020D0604000000000000" pitchFamily="50" charset="-127"/>
                <a:ea typeface="10X10 Bold" panose="020D0604000000000000" pitchFamily="50" charset="-127"/>
              </a:rPr>
              <a:t>= </a:t>
            </a:r>
            <a:r>
              <a:rPr lang="ko-KR" altLang="en-US" dirty="0">
                <a:latin typeface="10X10 Bold" panose="020D0604000000000000" pitchFamily="50" charset="-127"/>
                <a:ea typeface="10X10 Bold" panose="020D0604000000000000" pitchFamily="50" charset="-127"/>
              </a:rPr>
              <a:t>약 </a:t>
            </a:r>
            <a:r>
              <a:rPr lang="en-US" altLang="ko-KR" dirty="0">
                <a:latin typeface="10X10 Bold" panose="020D0604000000000000" pitchFamily="50" charset="-127"/>
                <a:ea typeface="10X10 Bold" panose="020D0604000000000000" pitchFamily="50" charset="-127"/>
              </a:rPr>
              <a:t>152</a:t>
            </a:r>
            <a:r>
              <a:rPr lang="ko-KR" altLang="en-US" dirty="0">
                <a:latin typeface="10X10 Bold" panose="020D0604000000000000" pitchFamily="50" charset="-127"/>
                <a:ea typeface="10X10 Bold" panose="020D0604000000000000" pitchFamily="50" charset="-127"/>
              </a:rPr>
              <a:t>만원 </a:t>
            </a:r>
            <a:r>
              <a:rPr lang="en-US" altLang="ko-KR" dirty="0">
                <a:latin typeface="10X10 Bold" panose="020D0604000000000000" pitchFamily="50" charset="-127"/>
                <a:ea typeface="10X10 Bold" panose="020D0604000000000000" pitchFamily="50" charset="-127"/>
              </a:rPr>
              <a:t>(1</a:t>
            </a:r>
            <a:r>
              <a:rPr lang="ko-KR" altLang="en-US" dirty="0">
                <a:latin typeface="10X10 Bold" panose="020D0604000000000000" pitchFamily="50" charset="-127"/>
                <a:ea typeface="10X10 Bold" panose="020D0604000000000000" pitchFamily="50" charset="-127"/>
              </a:rPr>
              <a:t>개당</a:t>
            </a:r>
            <a:r>
              <a:rPr lang="en-US" altLang="ko-KR" dirty="0">
                <a:latin typeface="10X10 Bold" panose="020D0604000000000000" pitchFamily="50" charset="-127"/>
                <a:ea typeface="10X10 Bold" panose="020D0604000000000000" pitchFamily="50" charset="-127"/>
              </a:rPr>
              <a:t>, </a:t>
            </a:r>
            <a:r>
              <a:rPr lang="ko-KR" altLang="en-US" dirty="0">
                <a:latin typeface="10X10 Bold" panose="020D0604000000000000" pitchFamily="50" charset="-127"/>
                <a:ea typeface="10X10 Bold" panose="020D0604000000000000" pitchFamily="50" charset="-127"/>
              </a:rPr>
              <a:t>규격 </a:t>
            </a:r>
            <a:r>
              <a:rPr lang="en-US" altLang="ko-KR" dirty="0">
                <a:latin typeface="10X10 Bold" panose="020D0604000000000000" pitchFamily="50" charset="-127"/>
                <a:ea typeface="10X10 Bold" panose="020D0604000000000000" pitchFamily="50" charset="-127"/>
              </a:rPr>
              <a:t>3.5M)</a:t>
            </a:r>
            <a:endParaRPr lang="ko-KR" altLang="en-US" dirty="0">
              <a:latin typeface="10X10 Bold" panose="020D0604000000000000" pitchFamily="50" charset="-127"/>
              <a:ea typeface="10X10 Bold" panose="020D0604000000000000" pitchFamily="50" charset="-127"/>
            </a:endParaRPr>
          </a:p>
        </p:txBody>
      </p:sp>
      <p:sp>
        <p:nvSpPr>
          <p:cNvPr id="63" name="TextBox 62">
            <a:extLst>
              <a:ext uri="{FF2B5EF4-FFF2-40B4-BE49-F238E27FC236}">
                <a16:creationId xmlns:a16="http://schemas.microsoft.com/office/drawing/2014/main" id="{83BC344B-B3F0-45BA-B1B2-221C9116E52E}"/>
              </a:ext>
            </a:extLst>
          </p:cNvPr>
          <p:cNvSpPr txBox="1"/>
          <p:nvPr/>
        </p:nvSpPr>
        <p:spPr>
          <a:xfrm>
            <a:off x="8128003" y="3870246"/>
            <a:ext cx="414650" cy="369332"/>
          </a:xfrm>
          <a:prstGeom prst="rect">
            <a:avLst/>
          </a:prstGeom>
          <a:noFill/>
        </p:spPr>
        <p:txBody>
          <a:bodyPr wrap="square" rtlCol="0">
            <a:spAutoFit/>
          </a:bodyPr>
          <a:lstStyle/>
          <a:p>
            <a:r>
              <a:rPr lang="en-US" altLang="ko-KR" dirty="0"/>
              <a:t>…</a:t>
            </a:r>
            <a:endParaRPr lang="ko-KR" altLang="en-US" dirty="0"/>
          </a:p>
        </p:txBody>
      </p:sp>
      <p:sp>
        <p:nvSpPr>
          <p:cNvPr id="88" name="왼쪽 대괄호 87">
            <a:extLst>
              <a:ext uri="{FF2B5EF4-FFF2-40B4-BE49-F238E27FC236}">
                <a16:creationId xmlns:a16="http://schemas.microsoft.com/office/drawing/2014/main" id="{E07C50CC-5AC9-4204-A0AE-739F3D9B615E}"/>
              </a:ext>
            </a:extLst>
          </p:cNvPr>
          <p:cNvSpPr/>
          <p:nvPr/>
        </p:nvSpPr>
        <p:spPr>
          <a:xfrm rot="16200000">
            <a:off x="6183044" y="1152859"/>
            <a:ext cx="281797" cy="7199793"/>
          </a:xfrm>
          <a:prstGeom prst="leftBracket">
            <a:avLst/>
          </a:prstGeom>
          <a:ln>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89" name="TextBox 88">
            <a:extLst>
              <a:ext uri="{FF2B5EF4-FFF2-40B4-BE49-F238E27FC236}">
                <a16:creationId xmlns:a16="http://schemas.microsoft.com/office/drawing/2014/main" id="{1CC58ABB-0FCC-4FE3-9B55-EE565E5CBB78}"/>
              </a:ext>
            </a:extLst>
          </p:cNvPr>
          <p:cNvSpPr txBox="1"/>
          <p:nvPr/>
        </p:nvSpPr>
        <p:spPr>
          <a:xfrm>
            <a:off x="4558400" y="4550240"/>
            <a:ext cx="3476407" cy="369332"/>
          </a:xfrm>
          <a:prstGeom prst="rect">
            <a:avLst/>
          </a:prstGeom>
          <a:noFill/>
        </p:spPr>
        <p:txBody>
          <a:bodyPr wrap="square" rtlCol="0">
            <a:spAutoFit/>
          </a:bodyPr>
          <a:lstStyle/>
          <a:p>
            <a:r>
              <a:rPr lang="en-US" altLang="ko-KR" dirty="0">
                <a:latin typeface="10X10 Bold" panose="020D0604000000000000" pitchFamily="50" charset="-127"/>
                <a:ea typeface="10X10 Bold" panose="020D0604000000000000" pitchFamily="50" charset="-127"/>
              </a:rPr>
              <a:t>100M</a:t>
            </a:r>
            <a:r>
              <a:rPr lang="ko-KR" altLang="en-US" dirty="0">
                <a:latin typeface="10X10 Bold" panose="020D0604000000000000" pitchFamily="50" charset="-127"/>
                <a:ea typeface="10X10 Bold" panose="020D0604000000000000" pitchFamily="50" charset="-127"/>
              </a:rPr>
              <a:t> 당 설치비 약 </a:t>
            </a:r>
            <a:r>
              <a:rPr lang="en-US" altLang="ko-KR" dirty="0">
                <a:latin typeface="10X10 Bold" panose="020D0604000000000000" pitchFamily="50" charset="-127"/>
                <a:ea typeface="10X10 Bold" panose="020D0604000000000000" pitchFamily="50" charset="-127"/>
              </a:rPr>
              <a:t>1~3</a:t>
            </a:r>
            <a:r>
              <a:rPr lang="ko-KR" altLang="en-US" dirty="0">
                <a:latin typeface="10X10 Bold" panose="020D0604000000000000" pitchFamily="50" charset="-127"/>
                <a:ea typeface="10X10 Bold" panose="020D0604000000000000" pitchFamily="50" charset="-127"/>
              </a:rPr>
              <a:t>천만원 </a:t>
            </a:r>
          </a:p>
        </p:txBody>
      </p:sp>
      <p:pic>
        <p:nvPicPr>
          <p:cNvPr id="20" name="그림 19">
            <a:extLst>
              <a:ext uri="{FF2B5EF4-FFF2-40B4-BE49-F238E27FC236}">
                <a16:creationId xmlns:a16="http://schemas.microsoft.com/office/drawing/2014/main" id="{1F9D761E-57EE-4FC0-AB2C-88F2ECB50B06}"/>
              </a:ext>
            </a:extLst>
          </p:cNvPr>
          <p:cNvPicPr>
            <a:picLocks noChangeAspect="1"/>
          </p:cNvPicPr>
          <p:nvPr/>
        </p:nvPicPr>
        <p:blipFill>
          <a:blip r:embed="rId3"/>
          <a:stretch>
            <a:fillRect/>
          </a:stretch>
        </p:blipFill>
        <p:spPr>
          <a:xfrm>
            <a:off x="2480467" y="3934896"/>
            <a:ext cx="1309299" cy="493761"/>
          </a:xfrm>
          <a:prstGeom prst="rect">
            <a:avLst/>
          </a:prstGeom>
        </p:spPr>
      </p:pic>
      <p:pic>
        <p:nvPicPr>
          <p:cNvPr id="100" name="그림 99">
            <a:extLst>
              <a:ext uri="{FF2B5EF4-FFF2-40B4-BE49-F238E27FC236}">
                <a16:creationId xmlns:a16="http://schemas.microsoft.com/office/drawing/2014/main" id="{521E41DA-AC7E-4284-B3CB-2EB6ACDACB7C}"/>
              </a:ext>
            </a:extLst>
          </p:cNvPr>
          <p:cNvPicPr>
            <a:picLocks noChangeAspect="1"/>
          </p:cNvPicPr>
          <p:nvPr/>
        </p:nvPicPr>
        <p:blipFill rotWithShape="1">
          <a:blip r:embed="rId3"/>
          <a:srcRect l="2629"/>
          <a:stretch/>
        </p:blipFill>
        <p:spPr>
          <a:xfrm>
            <a:off x="3585562" y="3934896"/>
            <a:ext cx="1274871" cy="493761"/>
          </a:xfrm>
          <a:prstGeom prst="rect">
            <a:avLst/>
          </a:prstGeom>
        </p:spPr>
      </p:pic>
      <p:pic>
        <p:nvPicPr>
          <p:cNvPr id="101" name="그림 100">
            <a:extLst>
              <a:ext uri="{FF2B5EF4-FFF2-40B4-BE49-F238E27FC236}">
                <a16:creationId xmlns:a16="http://schemas.microsoft.com/office/drawing/2014/main" id="{733E4841-9F45-4198-BC1E-BE7050E64694}"/>
              </a:ext>
            </a:extLst>
          </p:cNvPr>
          <p:cNvPicPr>
            <a:picLocks noChangeAspect="1"/>
          </p:cNvPicPr>
          <p:nvPr/>
        </p:nvPicPr>
        <p:blipFill rotWithShape="1">
          <a:blip r:embed="rId3"/>
          <a:srcRect l="2629"/>
          <a:stretch/>
        </p:blipFill>
        <p:spPr>
          <a:xfrm>
            <a:off x="4597852" y="3934896"/>
            <a:ext cx="1274871" cy="493761"/>
          </a:xfrm>
          <a:prstGeom prst="rect">
            <a:avLst/>
          </a:prstGeom>
        </p:spPr>
      </p:pic>
      <p:pic>
        <p:nvPicPr>
          <p:cNvPr id="102" name="그림 101">
            <a:extLst>
              <a:ext uri="{FF2B5EF4-FFF2-40B4-BE49-F238E27FC236}">
                <a16:creationId xmlns:a16="http://schemas.microsoft.com/office/drawing/2014/main" id="{ABC556AC-91BA-4202-BDCE-9A05D897AEAE}"/>
              </a:ext>
            </a:extLst>
          </p:cNvPr>
          <p:cNvPicPr>
            <a:picLocks noChangeAspect="1"/>
          </p:cNvPicPr>
          <p:nvPr/>
        </p:nvPicPr>
        <p:blipFill rotWithShape="1">
          <a:blip r:embed="rId3"/>
          <a:srcRect l="2629"/>
          <a:stretch/>
        </p:blipFill>
        <p:spPr>
          <a:xfrm>
            <a:off x="5679249" y="3934896"/>
            <a:ext cx="1274871" cy="493761"/>
          </a:xfrm>
          <a:prstGeom prst="rect">
            <a:avLst/>
          </a:prstGeom>
        </p:spPr>
      </p:pic>
      <p:pic>
        <p:nvPicPr>
          <p:cNvPr id="103" name="그림 102">
            <a:extLst>
              <a:ext uri="{FF2B5EF4-FFF2-40B4-BE49-F238E27FC236}">
                <a16:creationId xmlns:a16="http://schemas.microsoft.com/office/drawing/2014/main" id="{5750C489-3CE0-406F-9B73-51F1C116D7AC}"/>
              </a:ext>
            </a:extLst>
          </p:cNvPr>
          <p:cNvPicPr>
            <a:picLocks noChangeAspect="1"/>
          </p:cNvPicPr>
          <p:nvPr/>
        </p:nvPicPr>
        <p:blipFill rotWithShape="1">
          <a:blip r:embed="rId3"/>
          <a:srcRect l="2629"/>
          <a:stretch/>
        </p:blipFill>
        <p:spPr>
          <a:xfrm>
            <a:off x="6890879" y="3935706"/>
            <a:ext cx="1274871" cy="493761"/>
          </a:xfrm>
          <a:prstGeom prst="rect">
            <a:avLst/>
          </a:prstGeom>
        </p:spPr>
      </p:pic>
      <p:pic>
        <p:nvPicPr>
          <p:cNvPr id="104" name="그림 103">
            <a:extLst>
              <a:ext uri="{FF2B5EF4-FFF2-40B4-BE49-F238E27FC236}">
                <a16:creationId xmlns:a16="http://schemas.microsoft.com/office/drawing/2014/main" id="{BA6EC2CB-6D02-47B7-B688-2755E428CF38}"/>
              </a:ext>
            </a:extLst>
          </p:cNvPr>
          <p:cNvPicPr>
            <a:picLocks noChangeAspect="1"/>
          </p:cNvPicPr>
          <p:nvPr/>
        </p:nvPicPr>
        <p:blipFill rotWithShape="1">
          <a:blip r:embed="rId3"/>
          <a:srcRect l="27958"/>
          <a:stretch/>
        </p:blipFill>
        <p:spPr>
          <a:xfrm>
            <a:off x="8433756" y="3935706"/>
            <a:ext cx="943247" cy="493761"/>
          </a:xfrm>
          <a:prstGeom prst="rect">
            <a:avLst/>
          </a:prstGeom>
        </p:spPr>
      </p:pic>
      <p:pic>
        <p:nvPicPr>
          <p:cNvPr id="105" name="그림 104">
            <a:extLst>
              <a:ext uri="{FF2B5EF4-FFF2-40B4-BE49-F238E27FC236}">
                <a16:creationId xmlns:a16="http://schemas.microsoft.com/office/drawing/2014/main" id="{C1E94FEA-5FDB-4A57-A9CF-0CC076881673}"/>
              </a:ext>
            </a:extLst>
          </p:cNvPr>
          <p:cNvPicPr>
            <a:picLocks noChangeAspect="1"/>
          </p:cNvPicPr>
          <p:nvPr/>
        </p:nvPicPr>
        <p:blipFill rotWithShape="1">
          <a:blip r:embed="rId3"/>
          <a:srcRect l="27958"/>
          <a:stretch/>
        </p:blipFill>
        <p:spPr>
          <a:xfrm>
            <a:off x="9013935" y="3934896"/>
            <a:ext cx="943247" cy="493761"/>
          </a:xfrm>
          <a:prstGeom prst="rect">
            <a:avLst/>
          </a:prstGeom>
        </p:spPr>
      </p:pic>
    </p:spTree>
    <p:extLst>
      <p:ext uri="{BB962C8B-B14F-4D97-AF65-F5344CB8AC3E}">
        <p14:creationId xmlns:p14="http://schemas.microsoft.com/office/powerpoint/2010/main" val="2343987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rot="10800000">
            <a:off x="1179682" y="695955"/>
            <a:ext cx="10247572" cy="5358779"/>
          </a:xfrm>
          <a:prstGeom prst="rect">
            <a:avLst/>
          </a:prstGeom>
          <a:solidFill>
            <a:srgbClr val="F2F2F2"/>
          </a:soli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p:cNvGrpSpPr/>
          <p:nvPr/>
        </p:nvGrpSpPr>
        <p:grpSpPr>
          <a:xfrm rot="21430038">
            <a:off x="10417163" y="4437462"/>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589240" y="561241"/>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1648442" flipH="1">
            <a:off x="-524219" y="355428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1768870" y="838527"/>
            <a:ext cx="2758742" cy="584775"/>
          </a:xfrm>
          <a:prstGeom prst="rect">
            <a:avLst/>
          </a:prstGeom>
          <a:noFill/>
        </p:spPr>
        <p:txBody>
          <a:bodyPr wrap="square" rtlCol="0">
            <a:spAutoFit/>
          </a:bodyPr>
          <a:lstStyle/>
          <a:p>
            <a:r>
              <a:rPr lang="ko-KR" altLang="en-US" sz="3200" b="1" dirty="0">
                <a:latin typeface="THE뉴스속보" panose="02020503020101020101" pitchFamily="18" charset="-127"/>
                <a:ea typeface="THE뉴스속보" panose="02020503020101020101" pitchFamily="18" charset="-127"/>
                <a:cs typeface="THE뉴스속보" panose="02020503020101020101" pitchFamily="18" charset="-127"/>
              </a:rPr>
              <a:t>전체 설치비용</a:t>
            </a:r>
            <a:r>
              <a:rPr lang="en-US" altLang="ko-KR" sz="3200" b="1" dirty="0">
                <a:latin typeface="THE뉴스속보" panose="02020503020101020101" pitchFamily="18" charset="-127"/>
                <a:ea typeface="THE뉴스속보" panose="02020503020101020101" pitchFamily="18" charset="-127"/>
                <a:cs typeface="THE뉴스속보" panose="02020503020101020101" pitchFamily="18" charset="-127"/>
              </a:rPr>
              <a:t>? </a:t>
            </a:r>
            <a:endParaRPr lang="en-US" altLang="ko-KR" sz="2800" dirty="0"/>
          </a:p>
        </p:txBody>
      </p:sp>
      <p:pic>
        <p:nvPicPr>
          <p:cNvPr id="17" name="그림 16">
            <a:extLst>
              <a:ext uri="{FF2B5EF4-FFF2-40B4-BE49-F238E27FC236}">
                <a16:creationId xmlns:a16="http://schemas.microsoft.com/office/drawing/2014/main" id="{E1325785-98AB-4E8C-BA7A-BF62D7F03A28}"/>
              </a:ext>
            </a:extLst>
          </p:cNvPr>
          <p:cNvPicPr>
            <a:picLocks noChangeAspect="1"/>
          </p:cNvPicPr>
          <p:nvPr/>
        </p:nvPicPr>
        <p:blipFill rotWithShape="1">
          <a:blip r:embed="rId2"/>
          <a:srcRect l="23818" t="20416" r="30288" b="15755"/>
          <a:stretch/>
        </p:blipFill>
        <p:spPr>
          <a:xfrm>
            <a:off x="2842966" y="1583736"/>
            <a:ext cx="1179483" cy="1230303"/>
          </a:xfrm>
          <a:prstGeom prst="rect">
            <a:avLst/>
          </a:prstGeom>
        </p:spPr>
      </p:pic>
      <p:sp>
        <p:nvSpPr>
          <p:cNvPr id="90" name="왼쪽 대괄호 89">
            <a:extLst>
              <a:ext uri="{FF2B5EF4-FFF2-40B4-BE49-F238E27FC236}">
                <a16:creationId xmlns:a16="http://schemas.microsoft.com/office/drawing/2014/main" id="{BFB63DAD-8F23-428A-93E7-914D6844F69A}"/>
              </a:ext>
            </a:extLst>
          </p:cNvPr>
          <p:cNvSpPr/>
          <p:nvPr/>
        </p:nvSpPr>
        <p:spPr>
          <a:xfrm rot="16200000">
            <a:off x="3361314" y="2385606"/>
            <a:ext cx="125455" cy="1108577"/>
          </a:xfrm>
          <a:prstGeom prst="leftBracket">
            <a:avLst/>
          </a:prstGeom>
          <a:ln>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91" name="TextBox 90">
            <a:extLst>
              <a:ext uri="{FF2B5EF4-FFF2-40B4-BE49-F238E27FC236}">
                <a16:creationId xmlns:a16="http://schemas.microsoft.com/office/drawing/2014/main" id="{2F25E710-14DA-445F-9CBC-70480DF10C0E}"/>
              </a:ext>
            </a:extLst>
          </p:cNvPr>
          <p:cNvSpPr txBox="1"/>
          <p:nvPr/>
        </p:nvSpPr>
        <p:spPr>
          <a:xfrm>
            <a:off x="3061633" y="3054024"/>
            <a:ext cx="664149" cy="369332"/>
          </a:xfrm>
          <a:prstGeom prst="rect">
            <a:avLst/>
          </a:prstGeom>
          <a:noFill/>
        </p:spPr>
        <p:txBody>
          <a:bodyPr wrap="square" rtlCol="0">
            <a:spAutoFit/>
          </a:bodyPr>
          <a:lstStyle/>
          <a:p>
            <a:r>
              <a:rPr lang="en-US" altLang="ko-KR" sz="1600" dirty="0">
                <a:latin typeface="10X10 Bold" panose="020D0604000000000000" pitchFamily="50" charset="-127"/>
                <a:ea typeface="10X10 Bold" panose="020D0604000000000000" pitchFamily="50" charset="-127"/>
              </a:rPr>
              <a:t>3.5M</a:t>
            </a:r>
            <a:r>
              <a:rPr lang="en-US" altLang="ko-KR" dirty="0"/>
              <a:t> </a:t>
            </a:r>
          </a:p>
        </p:txBody>
      </p:sp>
      <p:sp>
        <p:nvSpPr>
          <p:cNvPr id="92" name="TextBox 91">
            <a:extLst>
              <a:ext uri="{FF2B5EF4-FFF2-40B4-BE49-F238E27FC236}">
                <a16:creationId xmlns:a16="http://schemas.microsoft.com/office/drawing/2014/main" id="{015845E6-BBF2-4472-AFE3-8054EA218700}"/>
              </a:ext>
            </a:extLst>
          </p:cNvPr>
          <p:cNvSpPr txBox="1"/>
          <p:nvPr/>
        </p:nvSpPr>
        <p:spPr>
          <a:xfrm>
            <a:off x="3689955" y="3081382"/>
            <a:ext cx="2803814" cy="338554"/>
          </a:xfrm>
          <a:prstGeom prst="rect">
            <a:avLst/>
          </a:prstGeom>
          <a:noFill/>
        </p:spPr>
        <p:txBody>
          <a:bodyPr wrap="square" rtlCol="0">
            <a:spAutoFit/>
          </a:bodyPr>
          <a:lstStyle/>
          <a:p>
            <a:r>
              <a:rPr lang="en-US" altLang="ko-KR" sz="1600" dirty="0">
                <a:latin typeface="10X10 Bold" panose="020D0604000000000000" pitchFamily="50" charset="-127"/>
                <a:ea typeface="10X10 Bold" panose="020D0604000000000000" pitchFamily="50" charset="-127"/>
              </a:rPr>
              <a:t>X  28.57(</a:t>
            </a:r>
            <a:r>
              <a:rPr lang="ko-KR" altLang="en-US" sz="1600" dirty="0">
                <a:latin typeface="10X10 Bold" panose="020D0604000000000000" pitchFamily="50" charset="-127"/>
                <a:ea typeface="10X10 Bold" panose="020D0604000000000000" pitchFamily="50" charset="-127"/>
              </a:rPr>
              <a:t>개</a:t>
            </a:r>
            <a:r>
              <a:rPr lang="en-US" altLang="ko-KR" sz="1600" dirty="0">
                <a:latin typeface="10X10 Bold" panose="020D0604000000000000" pitchFamily="50" charset="-127"/>
                <a:ea typeface="10X10 Bold" panose="020D0604000000000000" pitchFamily="50" charset="-127"/>
              </a:rPr>
              <a:t>)  = </a:t>
            </a:r>
            <a:r>
              <a:rPr lang="ko-KR" altLang="en-US" sz="1600" dirty="0">
                <a:latin typeface="10X10 Bold" panose="020D0604000000000000" pitchFamily="50" charset="-127"/>
                <a:ea typeface="10X10 Bold" panose="020D0604000000000000" pitchFamily="50" charset="-127"/>
              </a:rPr>
              <a:t>약 </a:t>
            </a:r>
            <a:r>
              <a:rPr lang="en-US" altLang="ko-KR" sz="1600" dirty="0">
                <a:latin typeface="10X10 Bold" panose="020D0604000000000000" pitchFamily="50" charset="-127"/>
                <a:ea typeface="10X10 Bold" panose="020D0604000000000000" pitchFamily="50" charset="-127"/>
              </a:rPr>
              <a:t>100M </a:t>
            </a:r>
          </a:p>
        </p:txBody>
      </p:sp>
      <p:sp>
        <p:nvSpPr>
          <p:cNvPr id="93" name="TextBox 92">
            <a:extLst>
              <a:ext uri="{FF2B5EF4-FFF2-40B4-BE49-F238E27FC236}">
                <a16:creationId xmlns:a16="http://schemas.microsoft.com/office/drawing/2014/main" id="{EAC5C738-CA20-4C5B-AEC1-395838C8DE16}"/>
              </a:ext>
            </a:extLst>
          </p:cNvPr>
          <p:cNvSpPr txBox="1"/>
          <p:nvPr/>
        </p:nvSpPr>
        <p:spPr>
          <a:xfrm>
            <a:off x="6303468" y="3077962"/>
            <a:ext cx="5194122" cy="338554"/>
          </a:xfrm>
          <a:prstGeom prst="rect">
            <a:avLst/>
          </a:prstGeom>
          <a:noFill/>
        </p:spPr>
        <p:txBody>
          <a:bodyPr wrap="square" rtlCol="0">
            <a:spAutoFit/>
          </a:bodyPr>
          <a:lstStyle/>
          <a:p>
            <a:r>
              <a:rPr lang="ko-KR" altLang="en-US" sz="1600" dirty="0" err="1">
                <a:latin typeface="10X10 Bold" panose="020D0604000000000000" pitchFamily="50" charset="-127"/>
                <a:ea typeface="10X10 Bold" panose="020D0604000000000000" pitchFamily="50" charset="-127"/>
              </a:rPr>
              <a:t>그늘막</a:t>
            </a:r>
            <a:r>
              <a:rPr lang="ko-KR" altLang="en-US" sz="1600" dirty="0">
                <a:latin typeface="10X10 Bold" panose="020D0604000000000000" pitchFamily="50" charset="-127"/>
                <a:ea typeface="10X10 Bold" panose="020D0604000000000000" pitchFamily="50" charset="-127"/>
              </a:rPr>
              <a:t> </a:t>
            </a:r>
            <a:r>
              <a:rPr lang="en-US" altLang="ko-KR" sz="1600" dirty="0">
                <a:latin typeface="10X10 Bold" panose="020D0604000000000000" pitchFamily="50" charset="-127"/>
                <a:ea typeface="10X10 Bold" panose="020D0604000000000000" pitchFamily="50" charset="-127"/>
              </a:rPr>
              <a:t>100M</a:t>
            </a:r>
            <a:r>
              <a:rPr lang="ko-KR" altLang="en-US" sz="1600" dirty="0">
                <a:latin typeface="10X10 Bold" panose="020D0604000000000000" pitchFamily="50" charset="-127"/>
                <a:ea typeface="10X10 Bold" panose="020D0604000000000000" pitchFamily="50" charset="-127"/>
              </a:rPr>
              <a:t> 설치비</a:t>
            </a:r>
            <a:r>
              <a:rPr lang="en-US" altLang="ko-KR" sz="1600" dirty="0">
                <a:latin typeface="10X10 Bold" panose="020D0604000000000000" pitchFamily="50" charset="-127"/>
                <a:ea typeface="10X10 Bold" panose="020D0604000000000000" pitchFamily="50" charset="-127"/>
              </a:rPr>
              <a:t>: 28.57 X 152</a:t>
            </a:r>
            <a:r>
              <a:rPr lang="ko-KR" altLang="en-US" sz="1600" dirty="0">
                <a:latin typeface="10X10 Bold" panose="020D0604000000000000" pitchFamily="50" charset="-127"/>
                <a:ea typeface="10X10 Bold" panose="020D0604000000000000" pitchFamily="50" charset="-127"/>
              </a:rPr>
              <a:t>만원 </a:t>
            </a:r>
            <a:r>
              <a:rPr lang="en-US" altLang="ko-KR" sz="1600" dirty="0">
                <a:latin typeface="10X10 Bold" panose="020D0604000000000000" pitchFamily="50" charset="-127"/>
                <a:ea typeface="10X10 Bold" panose="020D0604000000000000" pitchFamily="50" charset="-127"/>
              </a:rPr>
              <a:t>= </a:t>
            </a:r>
            <a:r>
              <a:rPr lang="ko-KR" altLang="en-US" sz="1600" dirty="0">
                <a:latin typeface="10X10 Bold" panose="020D0604000000000000" pitchFamily="50" charset="-127"/>
                <a:ea typeface="10X10 Bold" panose="020D0604000000000000" pitchFamily="50" charset="-127"/>
              </a:rPr>
              <a:t>약 </a:t>
            </a:r>
            <a:r>
              <a:rPr lang="en-US" altLang="ko-KR" sz="1600" dirty="0">
                <a:latin typeface="10X10 Bold" panose="020D0604000000000000" pitchFamily="50" charset="-127"/>
                <a:ea typeface="10X10 Bold" panose="020D0604000000000000" pitchFamily="50" charset="-127"/>
              </a:rPr>
              <a:t>4,343</a:t>
            </a:r>
            <a:r>
              <a:rPr lang="ko-KR" altLang="en-US" sz="1600" dirty="0">
                <a:latin typeface="10X10 Bold" panose="020D0604000000000000" pitchFamily="50" charset="-127"/>
                <a:ea typeface="10X10 Bold" panose="020D0604000000000000" pitchFamily="50" charset="-127"/>
              </a:rPr>
              <a:t>만원</a:t>
            </a:r>
            <a:endParaRPr lang="en-US" altLang="ko-KR" sz="1600" dirty="0">
              <a:latin typeface="10X10 Bold" panose="020D0604000000000000" pitchFamily="50" charset="-127"/>
              <a:ea typeface="10X10 Bold" panose="020D0604000000000000" pitchFamily="50" charset="-127"/>
            </a:endParaRPr>
          </a:p>
        </p:txBody>
      </p:sp>
      <p:sp>
        <p:nvSpPr>
          <p:cNvPr id="94" name="TextBox 93">
            <a:extLst>
              <a:ext uri="{FF2B5EF4-FFF2-40B4-BE49-F238E27FC236}">
                <a16:creationId xmlns:a16="http://schemas.microsoft.com/office/drawing/2014/main" id="{911B8EFA-6BA8-4C3C-B5B2-CD297D0CF34B}"/>
              </a:ext>
            </a:extLst>
          </p:cNvPr>
          <p:cNvSpPr txBox="1"/>
          <p:nvPr/>
        </p:nvSpPr>
        <p:spPr>
          <a:xfrm>
            <a:off x="2808516" y="3626192"/>
            <a:ext cx="7255514" cy="1922129"/>
          </a:xfrm>
          <a:prstGeom prst="rect">
            <a:avLst/>
          </a:prstGeom>
          <a:noFill/>
        </p:spPr>
        <p:txBody>
          <a:bodyPr wrap="square" rtlCol="0">
            <a:spAutoFit/>
          </a:bodyPr>
          <a:lstStyle/>
          <a:p>
            <a:pPr>
              <a:lnSpc>
                <a:spcPct val="200000"/>
              </a:lnSpc>
            </a:pPr>
            <a:r>
              <a:rPr lang="en-US" altLang="ko-KR" sz="1400" dirty="0">
                <a:latin typeface="1훈새마을운동 R" panose="02020603020101020101" pitchFamily="18" charset="-127"/>
                <a:ea typeface="1훈새마을운동 R" panose="02020603020101020101" pitchFamily="18" charset="-127"/>
              </a:rPr>
              <a:t>100M</a:t>
            </a:r>
            <a:r>
              <a:rPr lang="ko-KR" altLang="en-US" sz="1400" dirty="0">
                <a:latin typeface="1훈새마을운동 R" panose="02020603020101020101" pitchFamily="18" charset="-127"/>
                <a:ea typeface="1훈새마을운동 R" panose="02020603020101020101" pitchFamily="18" charset="-127"/>
              </a:rPr>
              <a:t>당 설치비 비교</a:t>
            </a:r>
            <a:endParaRPr lang="en-US" altLang="ko-KR" sz="1600" dirty="0">
              <a:latin typeface="1훈새마을운동 R" panose="02020603020101020101" pitchFamily="18" charset="-127"/>
              <a:ea typeface="1훈새마을운동 R" panose="02020603020101020101" pitchFamily="18" charset="-127"/>
            </a:endParaRPr>
          </a:p>
          <a:p>
            <a:pPr>
              <a:lnSpc>
                <a:spcPct val="200000"/>
              </a:lnSpc>
            </a:pPr>
            <a:endParaRPr lang="en-US" altLang="ko-KR" sz="1600" dirty="0"/>
          </a:p>
          <a:p>
            <a:pPr>
              <a:lnSpc>
                <a:spcPct val="200000"/>
              </a:lnSpc>
            </a:pPr>
            <a:endParaRPr lang="en-US" altLang="ko-KR" sz="1600" dirty="0"/>
          </a:p>
          <a:p>
            <a:pPr>
              <a:lnSpc>
                <a:spcPct val="200000"/>
              </a:lnSpc>
            </a:pPr>
            <a:r>
              <a:rPr lang="ko-KR" altLang="en-US" sz="1600" dirty="0"/>
              <a:t>                      </a:t>
            </a:r>
            <a:r>
              <a:rPr lang="en-US" altLang="ko-KR" sz="1600" dirty="0">
                <a:latin typeface="10X10 Bold" panose="020D0604000000000000" pitchFamily="50" charset="-127"/>
                <a:ea typeface="10X10 Bold" panose="020D0604000000000000" pitchFamily="50" charset="-127"/>
              </a:rPr>
              <a:t>(4,343</a:t>
            </a:r>
            <a:r>
              <a:rPr lang="ko-KR" altLang="en-US" sz="1600" dirty="0">
                <a:latin typeface="10X10 Bold" panose="020D0604000000000000" pitchFamily="50" charset="-127"/>
                <a:ea typeface="10X10 Bold" panose="020D0604000000000000" pitchFamily="50" charset="-127"/>
              </a:rPr>
              <a:t>만원</a:t>
            </a:r>
            <a:r>
              <a:rPr lang="en-US" altLang="ko-KR" sz="1600" dirty="0">
                <a:latin typeface="10X10 Bold" panose="020D0604000000000000" pitchFamily="50" charset="-127"/>
                <a:ea typeface="10X10 Bold" panose="020D0604000000000000" pitchFamily="50" charset="-127"/>
              </a:rPr>
              <a:t>)                                    </a:t>
            </a:r>
            <a:r>
              <a:rPr lang="ko-KR" altLang="en-US" sz="1600" dirty="0">
                <a:latin typeface="10X10 Bold" panose="020D0604000000000000" pitchFamily="50" charset="-127"/>
                <a:ea typeface="10X10 Bold" panose="020D0604000000000000" pitchFamily="50" charset="-127"/>
              </a:rPr>
              <a:t>                         </a:t>
            </a:r>
            <a:r>
              <a:rPr lang="en-US" altLang="ko-KR" sz="1600" dirty="0">
                <a:latin typeface="10X10 Bold" panose="020D0604000000000000" pitchFamily="50" charset="-127"/>
                <a:ea typeface="10X10 Bold" panose="020D0604000000000000" pitchFamily="50" charset="-127"/>
              </a:rPr>
              <a:t>(</a:t>
            </a:r>
            <a:r>
              <a:rPr lang="ko-KR" altLang="en-US" sz="1600" dirty="0">
                <a:latin typeface="10X10 Bold" panose="020D0604000000000000" pitchFamily="50" charset="-127"/>
                <a:ea typeface="10X10 Bold" panose="020D0604000000000000" pitchFamily="50" charset="-127"/>
              </a:rPr>
              <a:t>약 </a:t>
            </a:r>
            <a:r>
              <a:rPr lang="en-US" altLang="ko-KR" sz="1600" dirty="0">
                <a:latin typeface="10X10 Bold" panose="020D0604000000000000" pitchFamily="50" charset="-127"/>
                <a:ea typeface="10X10 Bold" panose="020D0604000000000000" pitchFamily="50" charset="-127"/>
              </a:rPr>
              <a:t>3,000</a:t>
            </a:r>
            <a:r>
              <a:rPr lang="ko-KR" altLang="en-US" sz="1600" dirty="0">
                <a:latin typeface="10X10 Bold" panose="020D0604000000000000" pitchFamily="50" charset="-127"/>
                <a:ea typeface="10X10 Bold" panose="020D0604000000000000" pitchFamily="50" charset="-127"/>
              </a:rPr>
              <a:t>만원</a:t>
            </a:r>
            <a:r>
              <a:rPr lang="en-US" altLang="ko-KR" sz="1600" dirty="0">
                <a:latin typeface="10X10 Bold" panose="020D0604000000000000" pitchFamily="50" charset="-127"/>
                <a:ea typeface="10X10 Bold" panose="020D0604000000000000" pitchFamily="50" charset="-127"/>
              </a:rPr>
              <a:t>)</a:t>
            </a:r>
          </a:p>
        </p:txBody>
      </p:sp>
      <p:pic>
        <p:nvPicPr>
          <p:cNvPr id="21" name="그림 20">
            <a:extLst>
              <a:ext uri="{FF2B5EF4-FFF2-40B4-BE49-F238E27FC236}">
                <a16:creationId xmlns:a16="http://schemas.microsoft.com/office/drawing/2014/main" id="{5034D6F8-5594-4BC2-BDB6-C7003014773A}"/>
              </a:ext>
            </a:extLst>
          </p:cNvPr>
          <p:cNvPicPr>
            <a:picLocks noChangeAspect="1"/>
          </p:cNvPicPr>
          <p:nvPr/>
        </p:nvPicPr>
        <p:blipFill rotWithShape="1">
          <a:blip r:embed="rId3"/>
          <a:srcRect l="17580" r="19688"/>
          <a:stretch/>
        </p:blipFill>
        <p:spPr>
          <a:xfrm>
            <a:off x="7310323" y="4372362"/>
            <a:ext cx="1274644" cy="1100942"/>
          </a:xfrm>
          <a:prstGeom prst="rect">
            <a:avLst/>
          </a:prstGeom>
        </p:spPr>
      </p:pic>
      <p:pic>
        <p:nvPicPr>
          <p:cNvPr id="106" name="그림 105">
            <a:extLst>
              <a:ext uri="{FF2B5EF4-FFF2-40B4-BE49-F238E27FC236}">
                <a16:creationId xmlns:a16="http://schemas.microsoft.com/office/drawing/2014/main" id="{982E437D-B9D2-455E-8ACC-949EBB105EEE}"/>
              </a:ext>
            </a:extLst>
          </p:cNvPr>
          <p:cNvPicPr>
            <a:picLocks noChangeAspect="1"/>
          </p:cNvPicPr>
          <p:nvPr/>
        </p:nvPicPr>
        <p:blipFill rotWithShape="1">
          <a:blip r:embed="rId2"/>
          <a:srcRect l="23818" t="20416" r="30288" b="15755"/>
          <a:stretch/>
        </p:blipFill>
        <p:spPr>
          <a:xfrm>
            <a:off x="3157934" y="4314202"/>
            <a:ext cx="1179483" cy="1230303"/>
          </a:xfrm>
          <a:prstGeom prst="rect">
            <a:avLst/>
          </a:prstGeom>
        </p:spPr>
      </p:pic>
      <p:grpSp>
        <p:nvGrpSpPr>
          <p:cNvPr id="32" name="그룹 31">
            <a:extLst>
              <a:ext uri="{FF2B5EF4-FFF2-40B4-BE49-F238E27FC236}">
                <a16:creationId xmlns:a16="http://schemas.microsoft.com/office/drawing/2014/main" id="{CE0AD344-85F0-498E-9F41-ABF9C1015CD1}"/>
              </a:ext>
            </a:extLst>
          </p:cNvPr>
          <p:cNvGrpSpPr/>
          <p:nvPr/>
        </p:nvGrpSpPr>
        <p:grpSpPr>
          <a:xfrm>
            <a:off x="6043480" y="4639639"/>
            <a:ext cx="468491" cy="656606"/>
            <a:chOff x="5842142" y="4703086"/>
            <a:chExt cx="468491" cy="656606"/>
          </a:xfrm>
        </p:grpSpPr>
        <p:cxnSp>
          <p:nvCxnSpPr>
            <p:cNvPr id="23" name="직선 연결선 22">
              <a:extLst>
                <a:ext uri="{FF2B5EF4-FFF2-40B4-BE49-F238E27FC236}">
                  <a16:creationId xmlns:a16="http://schemas.microsoft.com/office/drawing/2014/main" id="{D03A1102-2202-48ED-97CF-F0E1A31A94F4}"/>
                </a:ext>
              </a:extLst>
            </p:cNvPr>
            <p:cNvCxnSpPr>
              <a:cxnSpLocks/>
            </p:cNvCxnSpPr>
            <p:nvPr/>
          </p:nvCxnSpPr>
          <p:spPr>
            <a:xfrm>
              <a:off x="5866374" y="4703086"/>
              <a:ext cx="440241" cy="389223"/>
            </a:xfrm>
            <a:prstGeom prst="line">
              <a:avLst/>
            </a:prstGeom>
            <a:ln w="85725" cap="rnd"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직선 연결선 106">
              <a:extLst>
                <a:ext uri="{FF2B5EF4-FFF2-40B4-BE49-F238E27FC236}">
                  <a16:creationId xmlns:a16="http://schemas.microsoft.com/office/drawing/2014/main" id="{D60C6BD1-C6DF-489A-A54D-24B3234E5DD9}"/>
                </a:ext>
              </a:extLst>
            </p:cNvPr>
            <p:cNvCxnSpPr>
              <a:cxnSpLocks/>
            </p:cNvCxnSpPr>
            <p:nvPr/>
          </p:nvCxnSpPr>
          <p:spPr>
            <a:xfrm flipV="1">
              <a:off x="5842142" y="5102647"/>
              <a:ext cx="468491" cy="257045"/>
            </a:xfrm>
            <a:prstGeom prst="line">
              <a:avLst/>
            </a:prstGeom>
            <a:ln w="85725" cap="rnd"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49" name="직사각형 48"/>
          <p:cNvSpPr/>
          <p:nvPr/>
        </p:nvSpPr>
        <p:spPr>
          <a:xfrm>
            <a:off x="0" y="0"/>
            <a:ext cx="12192000" cy="6858000"/>
          </a:xfrm>
          <a:prstGeom prst="rect">
            <a:avLst/>
          </a:prstGeom>
          <a:solidFill>
            <a:schemeClr val="tx1">
              <a:lumMod val="85000"/>
              <a:lumOff val="1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2998854" y="3313217"/>
            <a:ext cx="6194292" cy="584775"/>
          </a:xfrm>
          <a:prstGeom prst="rect">
            <a:avLst/>
          </a:prstGeom>
          <a:noFill/>
        </p:spPr>
        <p:txBody>
          <a:bodyPr wrap="square" rtlCol="0">
            <a:spAutoFit/>
          </a:bodyPr>
          <a:lstStyle/>
          <a:p>
            <a:r>
              <a:rPr lang="ko-KR" altLang="en-US" sz="3200" b="1" dirty="0" err="1" smtClean="0">
                <a:solidFill>
                  <a:schemeClr val="bg1"/>
                </a:solidFill>
                <a:latin typeface="나눔스퀘어 Bold" panose="020B0600000101010101" pitchFamily="50" charset="-127"/>
                <a:ea typeface="나눔스퀘어 Bold" panose="020B0600000101010101" pitchFamily="50" charset="-127"/>
              </a:rPr>
              <a:t>쿨링포그를</a:t>
            </a:r>
            <a:r>
              <a:rPr lang="ko-KR" altLang="en-US" sz="3200" b="1" dirty="0" smtClean="0">
                <a:solidFill>
                  <a:schemeClr val="bg1"/>
                </a:solidFill>
                <a:latin typeface="나눔스퀘어 Bold" panose="020B0600000101010101" pitchFamily="50" charset="-127"/>
                <a:ea typeface="나눔스퀘어 Bold" panose="020B0600000101010101" pitchFamily="50" charset="-127"/>
              </a:rPr>
              <a:t> 어디에 설치하면 좋을까</a:t>
            </a:r>
            <a:r>
              <a:rPr lang="en-US" altLang="ko-KR" sz="3200" b="1" smtClean="0">
                <a:solidFill>
                  <a:schemeClr val="bg1"/>
                </a:solidFill>
                <a:latin typeface="나눔스퀘어 Bold" panose="020B0600000101010101" pitchFamily="50" charset="-127"/>
                <a:ea typeface="나눔스퀘어 Bold" panose="020B0600000101010101" pitchFamily="50" charset="-127"/>
              </a:rPr>
              <a:t>?</a:t>
            </a:r>
            <a:endParaRPr lang="ko-KR" altLang="en-US" sz="3200" b="1">
              <a:solidFill>
                <a:schemeClr val="bg1"/>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34389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822467" y="668077"/>
            <a:ext cx="10247572" cy="5358779"/>
          </a:xfrm>
          <a:prstGeom prst="rect">
            <a:avLst/>
          </a:pr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p:cNvGrpSpPr/>
          <p:nvPr/>
        </p:nvGrpSpPr>
        <p:grpSpPr>
          <a:xfrm rot="21430038">
            <a:off x="10417163" y="4437462"/>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589240" y="561241"/>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1648442" flipH="1">
            <a:off x="-524219" y="355428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1768870" y="838527"/>
            <a:ext cx="10514350" cy="584775"/>
          </a:xfrm>
          <a:prstGeom prst="rect">
            <a:avLst/>
          </a:prstGeom>
          <a:noFill/>
        </p:spPr>
        <p:txBody>
          <a:bodyPr wrap="square" rtlCol="0">
            <a:spAutoFit/>
          </a:bodyPr>
          <a:lstStyle/>
          <a:p>
            <a:r>
              <a:rPr lang="ko-KR" altLang="en-US" sz="3200" b="1" dirty="0">
                <a:latin typeface="THE뉴스속보" panose="02020503020101020101" pitchFamily="18" charset="-127"/>
                <a:ea typeface="THE뉴스속보" panose="02020503020101020101" pitchFamily="18" charset="-127"/>
                <a:cs typeface="THE뉴스속보" panose="02020503020101020101" pitchFamily="18" charset="-127"/>
              </a:rPr>
              <a:t>사용 데이터소개 및 설명</a:t>
            </a:r>
            <a:endParaRPr lang="en-US" altLang="ko-KR" sz="2800" b="1" dirty="0"/>
          </a:p>
        </p:txBody>
      </p:sp>
      <p:pic>
        <p:nvPicPr>
          <p:cNvPr id="8" name="그림 7">
            <a:extLst>
              <a:ext uri="{FF2B5EF4-FFF2-40B4-BE49-F238E27FC236}">
                <a16:creationId xmlns:a16="http://schemas.microsoft.com/office/drawing/2014/main" id="{BC0784F6-4D88-4AD8-9994-CBD5C2F0FBEA}"/>
              </a:ext>
            </a:extLst>
          </p:cNvPr>
          <p:cNvPicPr>
            <a:picLocks noChangeAspect="1"/>
          </p:cNvPicPr>
          <p:nvPr/>
        </p:nvPicPr>
        <p:blipFill rotWithShape="1">
          <a:blip r:embed="rId2"/>
          <a:srcRect b="27844"/>
          <a:stretch/>
        </p:blipFill>
        <p:spPr>
          <a:xfrm>
            <a:off x="1966654" y="1517937"/>
            <a:ext cx="4055664" cy="2421454"/>
          </a:xfrm>
          <a:prstGeom prst="rect">
            <a:avLst/>
          </a:prstGeom>
        </p:spPr>
      </p:pic>
      <p:sp>
        <p:nvSpPr>
          <p:cNvPr id="43" name="TextBox 42">
            <a:extLst>
              <a:ext uri="{FF2B5EF4-FFF2-40B4-BE49-F238E27FC236}">
                <a16:creationId xmlns:a16="http://schemas.microsoft.com/office/drawing/2014/main" id="{FF178DB5-CCDB-4D26-B08C-0C50A8483762}"/>
              </a:ext>
            </a:extLst>
          </p:cNvPr>
          <p:cNvSpPr txBox="1"/>
          <p:nvPr/>
        </p:nvSpPr>
        <p:spPr>
          <a:xfrm>
            <a:off x="2580657" y="2759647"/>
            <a:ext cx="2902408" cy="369332"/>
          </a:xfrm>
          <a:prstGeom prst="rect">
            <a:avLst/>
          </a:prstGeom>
          <a:solidFill>
            <a:srgbClr val="F4E7D5"/>
          </a:solidFill>
        </p:spPr>
        <p:txBody>
          <a:bodyPr wrap="square" rtlCol="0">
            <a:spAutoFit/>
          </a:bodyPr>
          <a:lstStyle/>
          <a:p>
            <a:r>
              <a:rPr lang="ko-KR" altLang="en-US" dirty="0">
                <a:latin typeface="1훈새마을운동 R" panose="02020603020101020101" pitchFamily="18" charset="-127"/>
                <a:ea typeface="1훈새마을운동 R" panose="02020603020101020101" pitchFamily="18" charset="-127"/>
              </a:rPr>
              <a:t>춘천시 읍</a:t>
            </a:r>
            <a:r>
              <a:rPr lang="en-US" altLang="ko-KR" dirty="0">
                <a:latin typeface="1훈새마을운동 R" panose="02020603020101020101" pitchFamily="18" charset="-127"/>
                <a:ea typeface="1훈새마을운동 R" panose="02020603020101020101" pitchFamily="18" charset="-127"/>
              </a:rPr>
              <a:t>.</a:t>
            </a:r>
            <a:r>
              <a:rPr lang="ko-KR" altLang="en-US" dirty="0">
                <a:latin typeface="1훈새마을운동 R" panose="02020603020101020101" pitchFamily="18" charset="-127"/>
                <a:ea typeface="1훈새마을운동 R" panose="02020603020101020101" pitchFamily="18" charset="-127"/>
              </a:rPr>
              <a:t>면</a:t>
            </a:r>
            <a:r>
              <a:rPr lang="en-US" altLang="ko-KR" dirty="0">
                <a:latin typeface="1훈새마을운동 R" panose="02020603020101020101" pitchFamily="18" charset="-127"/>
                <a:ea typeface="1훈새마을운동 R" panose="02020603020101020101" pitchFamily="18" charset="-127"/>
              </a:rPr>
              <a:t>.</a:t>
            </a:r>
            <a:r>
              <a:rPr lang="ko-KR" altLang="en-US" dirty="0" err="1">
                <a:latin typeface="1훈새마을운동 R" panose="02020603020101020101" pitchFamily="18" charset="-127"/>
                <a:ea typeface="1훈새마을운동 R" panose="02020603020101020101" pitchFamily="18" charset="-127"/>
              </a:rPr>
              <a:t>동별</a:t>
            </a:r>
            <a:r>
              <a:rPr lang="ko-KR" altLang="en-US" dirty="0">
                <a:latin typeface="1훈새마을운동 R" panose="02020603020101020101" pitchFamily="18" charset="-127"/>
                <a:ea typeface="1훈새마을운동 R" panose="02020603020101020101" pitchFamily="18" charset="-127"/>
              </a:rPr>
              <a:t> 연령별 인구수</a:t>
            </a:r>
          </a:p>
        </p:txBody>
      </p:sp>
      <p:pic>
        <p:nvPicPr>
          <p:cNvPr id="6" name="그림 5">
            <a:extLst>
              <a:ext uri="{FF2B5EF4-FFF2-40B4-BE49-F238E27FC236}">
                <a16:creationId xmlns:a16="http://schemas.microsoft.com/office/drawing/2014/main" id="{7E513B5E-067F-4019-B86E-2E6763DCF381}"/>
              </a:ext>
            </a:extLst>
          </p:cNvPr>
          <p:cNvPicPr>
            <a:picLocks noChangeAspect="1"/>
          </p:cNvPicPr>
          <p:nvPr/>
        </p:nvPicPr>
        <p:blipFill>
          <a:blip r:embed="rId3"/>
          <a:stretch>
            <a:fillRect/>
          </a:stretch>
        </p:blipFill>
        <p:spPr>
          <a:xfrm>
            <a:off x="1846850" y="3535035"/>
            <a:ext cx="3938584" cy="2244233"/>
          </a:xfrm>
          <a:prstGeom prst="rect">
            <a:avLst/>
          </a:prstGeom>
        </p:spPr>
      </p:pic>
      <p:sp>
        <p:nvSpPr>
          <p:cNvPr id="44" name="TextBox 43">
            <a:extLst>
              <a:ext uri="{FF2B5EF4-FFF2-40B4-BE49-F238E27FC236}">
                <a16:creationId xmlns:a16="http://schemas.microsoft.com/office/drawing/2014/main" id="{D1F4B0C8-933A-4B32-BB8B-DDCC5C658D67}"/>
              </a:ext>
            </a:extLst>
          </p:cNvPr>
          <p:cNvSpPr txBox="1"/>
          <p:nvPr/>
        </p:nvSpPr>
        <p:spPr>
          <a:xfrm>
            <a:off x="2771128" y="4552716"/>
            <a:ext cx="2187908" cy="369332"/>
          </a:xfrm>
          <a:prstGeom prst="rect">
            <a:avLst/>
          </a:prstGeom>
          <a:solidFill>
            <a:srgbClr val="F4E7D5"/>
          </a:solidFill>
        </p:spPr>
        <p:txBody>
          <a:bodyPr wrap="square" rtlCol="0">
            <a:spAutoFit/>
          </a:bodyPr>
          <a:lstStyle/>
          <a:p>
            <a:r>
              <a:rPr lang="ko-KR" altLang="en-US">
                <a:latin typeface="1훈새마을운동 R" panose="02020603020101020101" pitchFamily="18" charset="-127"/>
                <a:ea typeface="1훈새마을운동 R" panose="02020603020101020101" pitchFamily="18" charset="-127"/>
              </a:rPr>
              <a:t>춘천시 버스노선 데이터</a:t>
            </a:r>
            <a:endParaRPr lang="ko-KR" altLang="en-US" dirty="0">
              <a:latin typeface="1훈새마을운동 R" panose="02020603020101020101" pitchFamily="18" charset="-127"/>
              <a:ea typeface="1훈새마을운동 R" panose="02020603020101020101" pitchFamily="18" charset="-127"/>
            </a:endParaRPr>
          </a:p>
        </p:txBody>
      </p:sp>
      <p:pic>
        <p:nvPicPr>
          <p:cNvPr id="7" name="그림 6">
            <a:extLst>
              <a:ext uri="{FF2B5EF4-FFF2-40B4-BE49-F238E27FC236}">
                <a16:creationId xmlns:a16="http://schemas.microsoft.com/office/drawing/2014/main" id="{39B4775D-E8F0-48FB-9CE0-C3004D4CC45C}"/>
              </a:ext>
            </a:extLst>
          </p:cNvPr>
          <p:cNvPicPr>
            <a:picLocks noChangeAspect="1"/>
          </p:cNvPicPr>
          <p:nvPr/>
        </p:nvPicPr>
        <p:blipFill>
          <a:blip r:embed="rId4"/>
          <a:stretch>
            <a:fillRect/>
          </a:stretch>
        </p:blipFill>
        <p:spPr>
          <a:xfrm>
            <a:off x="6006765" y="2721842"/>
            <a:ext cx="3650982" cy="3047392"/>
          </a:xfrm>
          <a:prstGeom prst="rect">
            <a:avLst/>
          </a:prstGeom>
        </p:spPr>
      </p:pic>
      <p:pic>
        <p:nvPicPr>
          <p:cNvPr id="38" name="그림 37">
            <a:extLst>
              <a:ext uri="{FF2B5EF4-FFF2-40B4-BE49-F238E27FC236}">
                <a16:creationId xmlns:a16="http://schemas.microsoft.com/office/drawing/2014/main" id="{90A69C8E-BFFD-4ABA-AD2B-DEEFD23C42C5}"/>
              </a:ext>
            </a:extLst>
          </p:cNvPr>
          <p:cNvPicPr>
            <a:picLocks noChangeAspect="1"/>
          </p:cNvPicPr>
          <p:nvPr/>
        </p:nvPicPr>
        <p:blipFill>
          <a:blip r:embed="rId5"/>
          <a:stretch>
            <a:fillRect/>
          </a:stretch>
        </p:blipFill>
        <p:spPr>
          <a:xfrm>
            <a:off x="7596234" y="1876409"/>
            <a:ext cx="1992891" cy="2033272"/>
          </a:xfrm>
          <a:prstGeom prst="rect">
            <a:avLst/>
          </a:prstGeom>
        </p:spPr>
      </p:pic>
      <p:pic>
        <p:nvPicPr>
          <p:cNvPr id="37" name="그림 36">
            <a:extLst>
              <a:ext uri="{FF2B5EF4-FFF2-40B4-BE49-F238E27FC236}">
                <a16:creationId xmlns:a16="http://schemas.microsoft.com/office/drawing/2014/main" id="{8A4E06C6-C88D-4D3E-806F-B779A0F71C5D}"/>
              </a:ext>
            </a:extLst>
          </p:cNvPr>
          <p:cNvPicPr>
            <a:picLocks noChangeAspect="1"/>
          </p:cNvPicPr>
          <p:nvPr/>
        </p:nvPicPr>
        <p:blipFill>
          <a:blip r:embed="rId6"/>
          <a:stretch>
            <a:fillRect/>
          </a:stretch>
        </p:blipFill>
        <p:spPr>
          <a:xfrm>
            <a:off x="8710673" y="1718135"/>
            <a:ext cx="1992890" cy="2191546"/>
          </a:xfrm>
          <a:prstGeom prst="rect">
            <a:avLst/>
          </a:prstGeom>
        </p:spPr>
      </p:pic>
      <p:sp>
        <p:nvSpPr>
          <p:cNvPr id="4" name="TextBox 3">
            <a:extLst>
              <a:ext uri="{FF2B5EF4-FFF2-40B4-BE49-F238E27FC236}">
                <a16:creationId xmlns:a16="http://schemas.microsoft.com/office/drawing/2014/main" id="{2FADC3E0-37A8-49E2-A8E1-49EB59BE4C24}"/>
              </a:ext>
            </a:extLst>
          </p:cNvPr>
          <p:cNvSpPr txBox="1"/>
          <p:nvPr/>
        </p:nvSpPr>
        <p:spPr>
          <a:xfrm>
            <a:off x="8292425" y="2881867"/>
            <a:ext cx="1796876" cy="369332"/>
          </a:xfrm>
          <a:prstGeom prst="rect">
            <a:avLst/>
          </a:prstGeom>
          <a:solidFill>
            <a:srgbClr val="F4E7D5"/>
          </a:solidFill>
        </p:spPr>
        <p:txBody>
          <a:bodyPr wrap="square" rtlCol="0">
            <a:spAutoFit/>
          </a:bodyPr>
          <a:lstStyle/>
          <a:p>
            <a:r>
              <a:rPr lang="ko-KR" altLang="en-US" dirty="0">
                <a:latin typeface="1훈새마을운동 R" panose="02020603020101020101" pitchFamily="18" charset="-127"/>
                <a:ea typeface="1훈새마을운동 R" panose="02020603020101020101" pitchFamily="18" charset="-127"/>
              </a:rPr>
              <a:t>춘천시 기상 데이터</a:t>
            </a:r>
          </a:p>
        </p:txBody>
      </p:sp>
      <p:sp>
        <p:nvSpPr>
          <p:cNvPr id="52" name="TextBox 51">
            <a:extLst>
              <a:ext uri="{FF2B5EF4-FFF2-40B4-BE49-F238E27FC236}">
                <a16:creationId xmlns:a16="http://schemas.microsoft.com/office/drawing/2014/main" id="{2B4662A7-6AF1-4CD5-97DF-610327441785}"/>
              </a:ext>
            </a:extLst>
          </p:cNvPr>
          <p:cNvSpPr txBox="1"/>
          <p:nvPr/>
        </p:nvSpPr>
        <p:spPr>
          <a:xfrm>
            <a:off x="7130336" y="4193526"/>
            <a:ext cx="1568086" cy="369332"/>
          </a:xfrm>
          <a:prstGeom prst="rect">
            <a:avLst/>
          </a:prstGeom>
          <a:solidFill>
            <a:srgbClr val="F4E7D5"/>
          </a:solidFill>
        </p:spPr>
        <p:txBody>
          <a:bodyPr wrap="square" rtlCol="0">
            <a:spAutoFit/>
          </a:bodyPr>
          <a:lstStyle/>
          <a:p>
            <a:r>
              <a:rPr lang="ko-KR" altLang="en-US">
                <a:latin typeface="1훈새마을운동 R" panose="02020603020101020101" pitchFamily="18" charset="-127"/>
                <a:ea typeface="1훈새마을운동 R" panose="02020603020101020101" pitchFamily="18" charset="-127"/>
              </a:rPr>
              <a:t>춘천시 편의시설</a:t>
            </a:r>
            <a:endParaRPr lang="ko-KR" altLang="en-US" dirty="0">
              <a:latin typeface="1훈새마을운동 R" panose="02020603020101020101" pitchFamily="18" charset="-127"/>
              <a:ea typeface="1훈새마을운동 R" panose="02020603020101020101" pitchFamily="18" charset="-127"/>
            </a:endParaRPr>
          </a:p>
        </p:txBody>
      </p:sp>
    </p:spTree>
    <p:extLst>
      <p:ext uri="{BB962C8B-B14F-4D97-AF65-F5344CB8AC3E}">
        <p14:creationId xmlns:p14="http://schemas.microsoft.com/office/powerpoint/2010/main" val="12513558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977287" y="683716"/>
            <a:ext cx="10247572" cy="5358779"/>
          </a:xfrm>
          <a:prstGeom prst="rect">
            <a:avLst/>
          </a:pr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72" name="그룹 71"/>
          <p:cNvGrpSpPr/>
          <p:nvPr/>
        </p:nvGrpSpPr>
        <p:grpSpPr>
          <a:xfrm rot="21430038">
            <a:off x="10566464" y="4265155"/>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644722" y="503364"/>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209265" flipH="1">
            <a:off x="-12637" y="421500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2053251" y="944564"/>
            <a:ext cx="3432302"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분석계획</a:t>
            </a:r>
          </a:p>
        </p:txBody>
      </p:sp>
      <p:sp>
        <p:nvSpPr>
          <p:cNvPr id="9" name="타원 8">
            <a:extLst>
              <a:ext uri="{FF2B5EF4-FFF2-40B4-BE49-F238E27FC236}">
                <a16:creationId xmlns:a16="http://schemas.microsoft.com/office/drawing/2014/main" id="{7065C6BE-3B95-4D96-B47E-AC1E40DAD863}"/>
              </a:ext>
            </a:extLst>
          </p:cNvPr>
          <p:cNvSpPr/>
          <p:nvPr/>
        </p:nvSpPr>
        <p:spPr>
          <a:xfrm>
            <a:off x="5493698" y="4439542"/>
            <a:ext cx="1573810" cy="121999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편의시설</a:t>
            </a:r>
            <a:endParaRPr lang="en-US" altLang="ko-KR" dirty="0">
              <a:latin typeface="1훈새마을운동 R" panose="02020603020101020101" pitchFamily="18" charset="-127"/>
              <a:ea typeface="1훈새마을운동 R" panose="02020603020101020101" pitchFamily="18" charset="-127"/>
            </a:endParaRPr>
          </a:p>
          <a:p>
            <a:pPr algn="ctr"/>
            <a:r>
              <a:rPr lang="ko-KR" altLang="en-US" dirty="0">
                <a:latin typeface="1훈새마을운동 R" panose="02020603020101020101" pitchFamily="18" charset="-127"/>
                <a:ea typeface="1훈새마을운동 R" panose="02020603020101020101" pitchFamily="18" charset="-127"/>
              </a:rPr>
              <a:t>개수</a:t>
            </a:r>
          </a:p>
        </p:txBody>
      </p:sp>
      <p:sp>
        <p:nvSpPr>
          <p:cNvPr id="51" name="타원 50">
            <a:extLst>
              <a:ext uri="{FF2B5EF4-FFF2-40B4-BE49-F238E27FC236}">
                <a16:creationId xmlns:a16="http://schemas.microsoft.com/office/drawing/2014/main" id="{518EBB9B-0514-4E67-8E98-660E673BEA8B}"/>
              </a:ext>
            </a:extLst>
          </p:cNvPr>
          <p:cNvSpPr/>
          <p:nvPr/>
        </p:nvSpPr>
        <p:spPr>
          <a:xfrm>
            <a:off x="8061536" y="4387200"/>
            <a:ext cx="1573810" cy="1250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폭염</a:t>
            </a:r>
            <a:endParaRPr lang="en-US" altLang="ko-KR" dirty="0">
              <a:latin typeface="1훈새마을운동 R" panose="02020603020101020101" pitchFamily="18" charset="-127"/>
              <a:ea typeface="1훈새마을운동 R" panose="02020603020101020101" pitchFamily="18" charset="-127"/>
            </a:endParaRPr>
          </a:p>
          <a:p>
            <a:pPr algn="ctr"/>
            <a:r>
              <a:rPr lang="ko-KR" altLang="en-US" dirty="0">
                <a:latin typeface="1훈새마을운동 R" panose="02020603020101020101" pitchFamily="18" charset="-127"/>
                <a:ea typeface="1훈새마을운동 R" panose="02020603020101020101" pitchFamily="18" charset="-127"/>
              </a:rPr>
              <a:t>취약계층</a:t>
            </a:r>
          </a:p>
        </p:txBody>
      </p:sp>
      <p:sp>
        <p:nvSpPr>
          <p:cNvPr id="53" name="타원 52">
            <a:extLst>
              <a:ext uri="{FF2B5EF4-FFF2-40B4-BE49-F238E27FC236}">
                <a16:creationId xmlns:a16="http://schemas.microsoft.com/office/drawing/2014/main" id="{E7700B1B-49C2-4C84-ADA5-2F3F86204B22}"/>
              </a:ext>
            </a:extLst>
          </p:cNvPr>
          <p:cNvSpPr/>
          <p:nvPr/>
        </p:nvSpPr>
        <p:spPr>
          <a:xfrm>
            <a:off x="2931386" y="4387929"/>
            <a:ext cx="1573810" cy="1250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버스</a:t>
            </a:r>
            <a:endParaRPr lang="en-US" altLang="ko-KR" dirty="0">
              <a:latin typeface="1훈새마을운동 R" panose="02020603020101020101" pitchFamily="18" charset="-127"/>
              <a:ea typeface="1훈새마을운동 R" panose="02020603020101020101" pitchFamily="18" charset="-127"/>
            </a:endParaRPr>
          </a:p>
          <a:p>
            <a:pPr algn="ctr"/>
            <a:r>
              <a:rPr lang="ko-KR" altLang="en-US" dirty="0">
                <a:latin typeface="1훈새마을운동 R" panose="02020603020101020101" pitchFamily="18" charset="-127"/>
                <a:ea typeface="1훈새마을운동 R" panose="02020603020101020101" pitchFamily="18" charset="-127"/>
              </a:rPr>
              <a:t>배차건수</a:t>
            </a:r>
          </a:p>
        </p:txBody>
      </p:sp>
      <p:sp>
        <p:nvSpPr>
          <p:cNvPr id="54" name="타원 53">
            <a:extLst>
              <a:ext uri="{FF2B5EF4-FFF2-40B4-BE49-F238E27FC236}">
                <a16:creationId xmlns:a16="http://schemas.microsoft.com/office/drawing/2014/main" id="{65DEA8B9-79F7-452A-852F-87429BDCDB8D}"/>
              </a:ext>
            </a:extLst>
          </p:cNvPr>
          <p:cNvSpPr/>
          <p:nvPr/>
        </p:nvSpPr>
        <p:spPr>
          <a:xfrm>
            <a:off x="5485553" y="3232042"/>
            <a:ext cx="1573810" cy="6786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군집분석</a:t>
            </a:r>
          </a:p>
        </p:txBody>
      </p:sp>
      <p:sp>
        <p:nvSpPr>
          <p:cNvPr id="55" name="타원 54">
            <a:extLst>
              <a:ext uri="{FF2B5EF4-FFF2-40B4-BE49-F238E27FC236}">
                <a16:creationId xmlns:a16="http://schemas.microsoft.com/office/drawing/2014/main" id="{80CB4721-79C3-4445-B823-491407C516D3}"/>
              </a:ext>
            </a:extLst>
          </p:cNvPr>
          <p:cNvSpPr/>
          <p:nvPr/>
        </p:nvSpPr>
        <p:spPr>
          <a:xfrm>
            <a:off x="5357688" y="1421719"/>
            <a:ext cx="1791414" cy="135134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200" dirty="0">
                <a:latin typeface="1훈새마을운동 R" panose="02020603020101020101" pitchFamily="18" charset="-127"/>
                <a:ea typeface="1훈새마을운동 R" panose="02020603020101020101" pitchFamily="18" charset="-127"/>
              </a:rPr>
              <a:t>위치선정</a:t>
            </a:r>
          </a:p>
        </p:txBody>
      </p:sp>
      <p:sp>
        <p:nvSpPr>
          <p:cNvPr id="43" name="왼쪽 대괄호 42">
            <a:extLst>
              <a:ext uri="{FF2B5EF4-FFF2-40B4-BE49-F238E27FC236}">
                <a16:creationId xmlns:a16="http://schemas.microsoft.com/office/drawing/2014/main" id="{178FFAED-9F7E-4DFA-BB59-075C0B1AF8B2}"/>
              </a:ext>
            </a:extLst>
          </p:cNvPr>
          <p:cNvSpPr/>
          <p:nvPr/>
        </p:nvSpPr>
        <p:spPr>
          <a:xfrm rot="16200000" flipH="1">
            <a:off x="6225222" y="1729174"/>
            <a:ext cx="205819" cy="5110238"/>
          </a:xfrm>
          <a:prstGeom prst="leftBracket">
            <a:avLst/>
          </a:prstGeom>
          <a:ln>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cxnSp>
        <p:nvCxnSpPr>
          <p:cNvPr id="6" name="직선 연결선 5">
            <a:extLst>
              <a:ext uri="{FF2B5EF4-FFF2-40B4-BE49-F238E27FC236}">
                <a16:creationId xmlns:a16="http://schemas.microsoft.com/office/drawing/2014/main" id="{3C0CF792-37B7-4361-BA60-306CB3521FE9}"/>
              </a:ext>
            </a:extLst>
          </p:cNvPr>
          <p:cNvCxnSpPr>
            <a:cxnSpLocks/>
            <a:stCxn id="54" idx="4"/>
            <a:endCxn id="9" idx="0"/>
          </p:cNvCxnSpPr>
          <p:nvPr/>
        </p:nvCxnSpPr>
        <p:spPr>
          <a:xfrm>
            <a:off x="6272458" y="3910692"/>
            <a:ext cx="8145" cy="528850"/>
          </a:xfrm>
          <a:prstGeom prst="line">
            <a:avLst/>
          </a:prstGeom>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직선 연결선 55">
            <a:extLst>
              <a:ext uri="{FF2B5EF4-FFF2-40B4-BE49-F238E27FC236}">
                <a16:creationId xmlns:a16="http://schemas.microsoft.com/office/drawing/2014/main" id="{3C1BDBC2-C0A0-4404-8A2C-007B84B8115A}"/>
              </a:ext>
            </a:extLst>
          </p:cNvPr>
          <p:cNvCxnSpPr>
            <a:cxnSpLocks/>
            <a:stCxn id="55" idx="4"/>
          </p:cNvCxnSpPr>
          <p:nvPr/>
        </p:nvCxnSpPr>
        <p:spPr>
          <a:xfrm>
            <a:off x="6253395" y="2773067"/>
            <a:ext cx="0" cy="458975"/>
          </a:xfrm>
          <a:prstGeom prst="line">
            <a:avLst/>
          </a:prstGeom>
          <a:ln w="1587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말풍선: 모서리가 둥근 사각형 18">
            <a:extLst>
              <a:ext uri="{FF2B5EF4-FFF2-40B4-BE49-F238E27FC236}">
                <a16:creationId xmlns:a16="http://schemas.microsoft.com/office/drawing/2014/main" id="{7BF7E35F-2176-44AB-9A9C-A69CFB543615}"/>
              </a:ext>
            </a:extLst>
          </p:cNvPr>
          <p:cNvSpPr/>
          <p:nvPr/>
        </p:nvSpPr>
        <p:spPr>
          <a:xfrm rot="19880410">
            <a:off x="2306652" y="3375438"/>
            <a:ext cx="1397564" cy="750672"/>
          </a:xfrm>
          <a:prstGeom prst="wedgeRoundRectCallout">
            <a:avLst>
              <a:gd name="adj1" fmla="val -17295"/>
              <a:gd name="adj2" fmla="val 8496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accent1">
                    <a:lumMod val="50000"/>
                  </a:schemeClr>
                </a:solidFill>
                <a:latin typeface="1훈솜사탕 R" panose="02020603020101020101" pitchFamily="18" charset="-127"/>
                <a:ea typeface="1훈솜사탕 R" panose="02020603020101020101" pitchFamily="18" charset="-127"/>
              </a:rPr>
              <a:t>유동인구 </a:t>
            </a:r>
            <a:endParaRPr lang="en-US" altLang="ko-KR" sz="1600" dirty="0">
              <a:solidFill>
                <a:schemeClr val="accent1">
                  <a:lumMod val="50000"/>
                </a:schemeClr>
              </a:solidFill>
              <a:latin typeface="1훈솜사탕 R" panose="02020603020101020101" pitchFamily="18" charset="-127"/>
              <a:ea typeface="1훈솜사탕 R" panose="02020603020101020101" pitchFamily="18" charset="-127"/>
            </a:endParaRPr>
          </a:p>
          <a:p>
            <a:pPr algn="ctr"/>
            <a:r>
              <a:rPr lang="ko-KR" altLang="en-US" sz="1600" dirty="0">
                <a:solidFill>
                  <a:schemeClr val="accent1">
                    <a:lumMod val="50000"/>
                  </a:schemeClr>
                </a:solidFill>
                <a:latin typeface="1훈솜사탕 R" panose="02020603020101020101" pitchFamily="18" charset="-127"/>
                <a:ea typeface="1훈솜사탕 R" panose="02020603020101020101" pitchFamily="18" charset="-127"/>
              </a:rPr>
              <a:t>대체</a:t>
            </a:r>
          </a:p>
        </p:txBody>
      </p:sp>
      <p:sp>
        <p:nvSpPr>
          <p:cNvPr id="58" name="말풍선: 모서리가 둥근 사각형 57">
            <a:extLst>
              <a:ext uri="{FF2B5EF4-FFF2-40B4-BE49-F238E27FC236}">
                <a16:creationId xmlns:a16="http://schemas.microsoft.com/office/drawing/2014/main" id="{58E44135-792E-4C6F-851B-8D4BB659F0BD}"/>
              </a:ext>
            </a:extLst>
          </p:cNvPr>
          <p:cNvSpPr/>
          <p:nvPr/>
        </p:nvSpPr>
        <p:spPr>
          <a:xfrm rot="1698150">
            <a:off x="9220755" y="3522078"/>
            <a:ext cx="1397564" cy="750672"/>
          </a:xfrm>
          <a:prstGeom prst="wedgeRoundRectCallout">
            <a:avLst>
              <a:gd name="adj1" fmla="val 10799"/>
              <a:gd name="adj2" fmla="val 82325"/>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accent1">
                    <a:lumMod val="50000"/>
                  </a:schemeClr>
                </a:solidFill>
                <a:latin typeface="1훈솜사탕 R" panose="02020603020101020101" pitchFamily="18" charset="-127"/>
                <a:ea typeface="1훈솜사탕 R" panose="02020603020101020101" pitchFamily="18" charset="-127"/>
              </a:rPr>
              <a:t>15</a:t>
            </a:r>
            <a:r>
              <a:rPr lang="ko-KR" altLang="en-US" sz="1600" dirty="0" err="1">
                <a:solidFill>
                  <a:schemeClr val="accent1">
                    <a:lumMod val="50000"/>
                  </a:schemeClr>
                </a:solidFill>
                <a:latin typeface="1훈솜사탕 R" panose="02020603020101020101" pitchFamily="18" charset="-127"/>
                <a:ea typeface="1훈솜사탕 R" panose="02020603020101020101" pitchFamily="18" charset="-127"/>
              </a:rPr>
              <a:t>세이하</a:t>
            </a:r>
            <a:endParaRPr lang="en-US" altLang="ko-KR" sz="1600" dirty="0">
              <a:solidFill>
                <a:schemeClr val="accent1">
                  <a:lumMod val="50000"/>
                </a:schemeClr>
              </a:solidFill>
              <a:latin typeface="1훈솜사탕 R" panose="02020603020101020101" pitchFamily="18" charset="-127"/>
              <a:ea typeface="1훈솜사탕 R" panose="02020603020101020101" pitchFamily="18" charset="-127"/>
            </a:endParaRPr>
          </a:p>
          <a:p>
            <a:pPr algn="ctr"/>
            <a:r>
              <a:rPr lang="en-US" altLang="ko-KR" sz="1600" dirty="0">
                <a:solidFill>
                  <a:schemeClr val="accent1">
                    <a:lumMod val="50000"/>
                  </a:schemeClr>
                </a:solidFill>
                <a:latin typeface="1훈솜사탕 R" panose="02020603020101020101" pitchFamily="18" charset="-127"/>
                <a:ea typeface="1훈솜사탕 R" panose="02020603020101020101" pitchFamily="18" charset="-127"/>
              </a:rPr>
              <a:t>65</a:t>
            </a:r>
            <a:r>
              <a:rPr lang="ko-KR" altLang="en-US" sz="1600" dirty="0" err="1">
                <a:solidFill>
                  <a:schemeClr val="accent1">
                    <a:lumMod val="50000"/>
                  </a:schemeClr>
                </a:solidFill>
                <a:latin typeface="1훈솜사탕 R" panose="02020603020101020101" pitchFamily="18" charset="-127"/>
                <a:ea typeface="1훈솜사탕 R" panose="02020603020101020101" pitchFamily="18" charset="-127"/>
              </a:rPr>
              <a:t>세이상</a:t>
            </a:r>
            <a:endParaRPr lang="ko-KR" altLang="en-US" sz="1600" dirty="0">
              <a:solidFill>
                <a:schemeClr val="accent1">
                  <a:lumMod val="50000"/>
                </a:schemeClr>
              </a:solidFill>
              <a:latin typeface="1훈솜사탕 R" panose="02020603020101020101" pitchFamily="18" charset="-127"/>
              <a:ea typeface="1훈솜사탕 R" panose="02020603020101020101" pitchFamily="18" charset="-127"/>
            </a:endParaRPr>
          </a:p>
        </p:txBody>
      </p:sp>
    </p:spTree>
    <p:extLst>
      <p:ext uri="{BB962C8B-B14F-4D97-AF65-F5344CB8AC3E}">
        <p14:creationId xmlns:p14="http://schemas.microsoft.com/office/powerpoint/2010/main" val="3375729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977287" y="683716"/>
            <a:ext cx="10247572" cy="5358779"/>
          </a:xfrm>
          <a:prstGeom prst="rect">
            <a:avLst/>
          </a:pr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72" name="그룹 71"/>
          <p:cNvGrpSpPr/>
          <p:nvPr/>
        </p:nvGrpSpPr>
        <p:grpSpPr>
          <a:xfrm rot="21430038">
            <a:off x="10566464" y="4265155"/>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644722" y="503364"/>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209265" flipH="1">
            <a:off x="-12637" y="421500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2053251" y="944564"/>
            <a:ext cx="3432302"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분석계획</a:t>
            </a:r>
          </a:p>
        </p:txBody>
      </p:sp>
      <p:pic>
        <p:nvPicPr>
          <p:cNvPr id="4" name="그림 3"/>
          <p:cNvPicPr>
            <a:picLocks noChangeAspect="1"/>
          </p:cNvPicPr>
          <p:nvPr/>
        </p:nvPicPr>
        <p:blipFill>
          <a:blip r:embed="rId2"/>
          <a:stretch>
            <a:fillRect/>
          </a:stretch>
        </p:blipFill>
        <p:spPr>
          <a:xfrm>
            <a:off x="2075731" y="1557248"/>
            <a:ext cx="4501453" cy="4407204"/>
          </a:xfrm>
          <a:prstGeom prst="rect">
            <a:avLst/>
          </a:prstGeom>
          <a:ln w="3175">
            <a:noFill/>
          </a:ln>
          <a:effectLst>
            <a:outerShdw blurRad="50800" dist="38100" dir="2700000" algn="tl" rotWithShape="0">
              <a:prstClr val="black">
                <a:alpha val="40000"/>
              </a:prstClr>
            </a:outerShdw>
          </a:effectLst>
        </p:spPr>
      </p:pic>
      <p:sp>
        <p:nvSpPr>
          <p:cNvPr id="6" name="TextBox 5"/>
          <p:cNvSpPr txBox="1"/>
          <p:nvPr/>
        </p:nvSpPr>
        <p:spPr>
          <a:xfrm>
            <a:off x="3657004" y="1157138"/>
            <a:ext cx="2147778" cy="400110"/>
          </a:xfrm>
          <a:prstGeom prst="rect">
            <a:avLst/>
          </a:prstGeom>
          <a:noFill/>
        </p:spPr>
        <p:txBody>
          <a:bodyPr wrap="square" rtlCol="0">
            <a:spAutoFit/>
          </a:bodyPr>
          <a:lstStyle/>
          <a:p>
            <a:r>
              <a:rPr lang="ko-KR" altLang="en-US" sz="200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춘천시 군집분석</a:t>
            </a:r>
            <a:endParaRPr lang="ko-KR" altLang="en-US" sz="200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p:txBody>
      </p:sp>
      <p:sp>
        <p:nvSpPr>
          <p:cNvPr id="9" name="오른쪽 화살표 8"/>
          <p:cNvSpPr/>
          <p:nvPr/>
        </p:nvSpPr>
        <p:spPr>
          <a:xfrm>
            <a:off x="6785483" y="3317062"/>
            <a:ext cx="962526" cy="492195"/>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893623" y="3313408"/>
            <a:ext cx="3146988" cy="400110"/>
          </a:xfrm>
          <a:prstGeom prst="rect">
            <a:avLst/>
          </a:prstGeom>
          <a:noFill/>
        </p:spPr>
        <p:txBody>
          <a:bodyPr wrap="square" rtlCol="0">
            <a:spAutoFit/>
          </a:bodyPr>
          <a:lstStyle>
            <a:defPPr>
              <a:defRPr lang="ko-KR"/>
            </a:defPPr>
            <a:lvl1pPr>
              <a:defRPr sz="2000">
                <a:solidFill>
                  <a:schemeClr val="tx1">
                    <a:lumMod val="85000"/>
                    <a:lumOff val="15000"/>
                  </a:schemeClr>
                </a:solidFill>
                <a:latin typeface="나눔스퀘어 Bold" panose="020B0600000101010101" pitchFamily="50" charset="-127"/>
                <a:ea typeface="나눔스퀘어 Bold" panose="020B0600000101010101" pitchFamily="50" charset="-127"/>
              </a:defRPr>
            </a:lvl1pPr>
          </a:lstStyle>
          <a:p>
            <a:r>
              <a:rPr lang="ko-KR" altLang="en-US" dirty="0"/>
              <a:t>폭염 </a:t>
            </a:r>
            <a:r>
              <a:rPr lang="ko-KR" altLang="en-US" dirty="0" smtClean="0"/>
              <a:t>가장 취약 </a:t>
            </a:r>
            <a:r>
              <a:rPr lang="ko-KR" altLang="en-US" dirty="0" err="1" smtClean="0"/>
              <a:t>동지역</a:t>
            </a:r>
            <a:r>
              <a:rPr lang="ko-KR" altLang="en-US" dirty="0" smtClean="0"/>
              <a:t> </a:t>
            </a:r>
            <a:r>
              <a:rPr lang="ko-KR" altLang="en-US" dirty="0"/>
              <a:t>추출</a:t>
            </a:r>
          </a:p>
        </p:txBody>
      </p:sp>
    </p:spTree>
    <p:extLst>
      <p:ext uri="{BB962C8B-B14F-4D97-AF65-F5344CB8AC3E}">
        <p14:creationId xmlns:p14="http://schemas.microsoft.com/office/powerpoint/2010/main" val="37612991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977287" y="683716"/>
            <a:ext cx="10247572" cy="5358779"/>
          </a:xfrm>
          <a:prstGeom prst="rect">
            <a:avLst/>
          </a:pr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72" name="그룹 71"/>
          <p:cNvGrpSpPr/>
          <p:nvPr/>
        </p:nvGrpSpPr>
        <p:grpSpPr>
          <a:xfrm rot="21430038">
            <a:off x="10566464" y="4265155"/>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644722" y="503364"/>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209265" flipH="1">
            <a:off x="-12637" y="421500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2053251" y="944564"/>
            <a:ext cx="3432302"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분석계획</a:t>
            </a:r>
          </a:p>
        </p:txBody>
      </p:sp>
      <p:sp>
        <p:nvSpPr>
          <p:cNvPr id="4" name="TextBox 3"/>
          <p:cNvSpPr txBox="1"/>
          <p:nvPr/>
        </p:nvSpPr>
        <p:spPr>
          <a:xfrm>
            <a:off x="2214222" y="1610111"/>
            <a:ext cx="2526081" cy="2374343"/>
          </a:xfrm>
          <a:prstGeom prst="rect">
            <a:avLst/>
          </a:prstGeom>
          <a:noFill/>
        </p:spPr>
        <p:txBody>
          <a:bodyPr wrap="square" rtlCol="0">
            <a:spAutoFit/>
          </a:bodyPr>
          <a:lstStyle/>
          <a:p>
            <a:r>
              <a:rPr lang="ko-KR" altLang="en-US" sz="2000" b="1" dirty="0" smtClean="0">
                <a:latin typeface="나눔스퀘어 Bold" panose="020B0600000101010101" pitchFamily="50" charset="-127"/>
                <a:ea typeface="나눔스퀘어 Bold" panose="020B0600000101010101" pitchFamily="50" charset="-127"/>
              </a:rPr>
              <a:t>폭염 요인 우선순위 </a:t>
            </a:r>
            <a:endParaRPr lang="en-US" altLang="ko-KR" sz="2000" b="1" dirty="0" smtClean="0">
              <a:latin typeface="나눔스퀘어 Bold" panose="020B0600000101010101" pitchFamily="50" charset="-127"/>
              <a:ea typeface="나눔스퀘어 Bold" panose="020B0600000101010101" pitchFamily="50" charset="-127"/>
            </a:endParaRPr>
          </a:p>
          <a:p>
            <a:endParaRPr lang="en-US" altLang="ko-KR" dirty="0" smtClean="0">
              <a:latin typeface="나눔스퀘어 Bold" panose="020B0600000101010101" pitchFamily="50" charset="-127"/>
              <a:ea typeface="나눔스퀘어 Bold" panose="020B0600000101010101" pitchFamily="50" charset="-127"/>
            </a:endParaRPr>
          </a:p>
          <a:p>
            <a:r>
              <a:rPr lang="en-US" altLang="ko-KR" dirty="0" smtClean="0">
                <a:latin typeface="나눔스퀘어 Bold" panose="020B0600000101010101" pitchFamily="50" charset="-127"/>
                <a:ea typeface="나눔스퀘어 Bold" panose="020B0600000101010101" pitchFamily="50" charset="-127"/>
              </a:rPr>
              <a:t>1. </a:t>
            </a:r>
            <a:r>
              <a:rPr lang="ko-KR" altLang="en-US" dirty="0" smtClean="0">
                <a:latin typeface="나눔스퀘어 Bold" panose="020B0600000101010101" pitchFamily="50" charset="-127"/>
                <a:ea typeface="나눔스퀘어 Bold" panose="020B0600000101010101" pitchFamily="50" charset="-127"/>
              </a:rPr>
              <a:t>취약계층</a:t>
            </a:r>
            <a:endParaRPr lang="en-US" altLang="ko-KR" dirty="0" smtClean="0">
              <a:latin typeface="나눔스퀘어 Bold" panose="020B0600000101010101" pitchFamily="50" charset="-127"/>
              <a:ea typeface="나눔스퀘어 Bold" panose="020B0600000101010101" pitchFamily="50" charset="-127"/>
            </a:endParaRPr>
          </a:p>
          <a:p>
            <a:r>
              <a:rPr lang="en-US" altLang="ko-KR" dirty="0" smtClean="0">
                <a:latin typeface="나눔스퀘어 Bold" panose="020B0600000101010101" pitchFamily="50" charset="-127"/>
                <a:ea typeface="나눔스퀘어 Bold" panose="020B0600000101010101" pitchFamily="50" charset="-127"/>
              </a:rPr>
              <a:t>2. </a:t>
            </a:r>
            <a:r>
              <a:rPr lang="ko-KR" altLang="en-US" dirty="0" smtClean="0">
                <a:latin typeface="나눔스퀘어 Bold" panose="020B0600000101010101" pitchFamily="50" charset="-127"/>
                <a:ea typeface="나눔스퀘어 Bold" panose="020B0600000101010101" pitchFamily="50" charset="-127"/>
              </a:rPr>
              <a:t>병원 </a:t>
            </a:r>
            <a:endParaRPr lang="en-US" altLang="ko-KR" dirty="0">
              <a:latin typeface="나눔스퀘어 Bold" panose="020B0600000101010101" pitchFamily="50" charset="-127"/>
              <a:ea typeface="나눔스퀘어 Bold" panose="020B0600000101010101" pitchFamily="50" charset="-127"/>
            </a:endParaRPr>
          </a:p>
          <a:p>
            <a:r>
              <a:rPr lang="en-US" altLang="ko-KR" dirty="0" smtClean="0">
                <a:latin typeface="나눔스퀘어 Bold" panose="020B0600000101010101" pitchFamily="50" charset="-127"/>
                <a:ea typeface="나눔스퀘어 Bold" panose="020B0600000101010101" pitchFamily="50" charset="-127"/>
              </a:rPr>
              <a:t>3. </a:t>
            </a:r>
            <a:r>
              <a:rPr lang="ko-KR" altLang="en-US" dirty="0" smtClean="0">
                <a:latin typeface="나눔스퀘어 Bold" panose="020B0600000101010101" pitchFamily="50" charset="-127"/>
                <a:ea typeface="나눔스퀘어 Bold" panose="020B0600000101010101" pitchFamily="50" charset="-127"/>
              </a:rPr>
              <a:t>버스정류장 </a:t>
            </a:r>
            <a:r>
              <a:rPr lang="ko-KR" altLang="en-US" dirty="0" err="1" smtClean="0">
                <a:latin typeface="나눔스퀘어 Bold" panose="020B0600000101010101" pitchFamily="50" charset="-127"/>
                <a:ea typeface="나눔스퀘어 Bold" panose="020B0600000101010101" pitchFamily="50" charset="-127"/>
              </a:rPr>
              <a:t>배차건수</a:t>
            </a:r>
            <a:endParaRPr lang="en-US" altLang="ko-KR" dirty="0" smtClean="0">
              <a:latin typeface="나눔스퀘어 Bold" panose="020B0600000101010101" pitchFamily="50" charset="-127"/>
              <a:ea typeface="나눔스퀘어 Bold" panose="020B0600000101010101" pitchFamily="50" charset="-127"/>
            </a:endParaRPr>
          </a:p>
          <a:p>
            <a:r>
              <a:rPr lang="en-US" altLang="ko-KR" dirty="0" smtClean="0">
                <a:latin typeface="나눔스퀘어 Bold" panose="020B0600000101010101" pitchFamily="50" charset="-127"/>
                <a:ea typeface="나눔스퀘어 Bold" panose="020B0600000101010101" pitchFamily="50" charset="-127"/>
              </a:rPr>
              <a:t>.</a:t>
            </a:r>
          </a:p>
          <a:p>
            <a:r>
              <a:rPr lang="en-US" altLang="ko-KR" dirty="0" smtClean="0">
                <a:latin typeface="나눔스퀘어 Bold" panose="020B0600000101010101" pitchFamily="50" charset="-127"/>
                <a:ea typeface="나눔스퀘어 Bold" panose="020B0600000101010101" pitchFamily="50" charset="-127"/>
              </a:rPr>
              <a:t>.</a:t>
            </a:r>
          </a:p>
          <a:p>
            <a:r>
              <a:rPr lang="en-US" altLang="ko-KR" dirty="0" smtClean="0">
                <a:latin typeface="나눔스퀘어 Bold" panose="020B0600000101010101" pitchFamily="50" charset="-127"/>
                <a:ea typeface="나눔스퀘어 Bold" panose="020B0600000101010101" pitchFamily="50" charset="-127"/>
              </a:rPr>
              <a:t>.</a:t>
            </a:r>
          </a:p>
        </p:txBody>
      </p:sp>
      <p:pic>
        <p:nvPicPr>
          <p:cNvPr id="6" name="그림 5"/>
          <p:cNvPicPr>
            <a:picLocks noChangeAspect="1"/>
          </p:cNvPicPr>
          <p:nvPr/>
        </p:nvPicPr>
        <p:blipFill>
          <a:blip r:embed="rId2"/>
          <a:stretch>
            <a:fillRect/>
          </a:stretch>
        </p:blipFill>
        <p:spPr>
          <a:xfrm>
            <a:off x="5201239" y="2111082"/>
            <a:ext cx="5145345" cy="3298156"/>
          </a:xfrm>
          <a:prstGeom prst="rect">
            <a:avLst/>
          </a:prstGeom>
        </p:spPr>
      </p:pic>
      <p:sp>
        <p:nvSpPr>
          <p:cNvPr id="38" name="TextBox 37"/>
          <p:cNvSpPr txBox="1"/>
          <p:nvPr/>
        </p:nvSpPr>
        <p:spPr>
          <a:xfrm>
            <a:off x="5870868" y="1650934"/>
            <a:ext cx="4231485" cy="400110"/>
          </a:xfrm>
          <a:prstGeom prst="rect">
            <a:avLst/>
          </a:prstGeom>
          <a:noFill/>
        </p:spPr>
        <p:txBody>
          <a:bodyPr wrap="square" rtlCol="0">
            <a:spAutoFit/>
          </a:bodyPr>
          <a:lstStyle/>
          <a:p>
            <a:r>
              <a:rPr lang="en-US" altLang="ko-KR" sz="2000" smtClean="0">
                <a:solidFill>
                  <a:schemeClr val="tx1">
                    <a:lumMod val="85000"/>
                    <a:lumOff val="15000"/>
                  </a:schemeClr>
                </a:solidFill>
                <a:latin typeface="나눔스퀘어 Bold" panose="020B0600000101010101" pitchFamily="50" charset="-127"/>
                <a:ea typeface="나눔스퀘어 Bold" panose="020B0600000101010101" pitchFamily="50" charset="-127"/>
              </a:rPr>
              <a:t>00</a:t>
            </a:r>
            <a:r>
              <a:rPr lang="ko-KR" altLang="en-US" sz="2000" smtClean="0">
                <a:solidFill>
                  <a:schemeClr val="tx1">
                    <a:lumMod val="85000"/>
                    <a:lumOff val="15000"/>
                  </a:schemeClr>
                </a:solidFill>
                <a:latin typeface="나눔스퀘어 Bold" panose="020B0600000101010101" pitchFamily="50" charset="-127"/>
                <a:ea typeface="나눔스퀘어 Bold" panose="020B0600000101010101" pitchFamily="50" charset="-127"/>
              </a:rPr>
              <a:t>동의 </a:t>
            </a:r>
            <a:r>
              <a:rPr lang="ko-KR" altLang="en-US" sz="2000" dirty="0" err="1" smtClean="0">
                <a:solidFill>
                  <a:schemeClr val="tx1">
                    <a:lumMod val="85000"/>
                    <a:lumOff val="15000"/>
                  </a:schemeClr>
                </a:solidFill>
                <a:latin typeface="나눔스퀘어 Bold" panose="020B0600000101010101" pitchFamily="50" charset="-127"/>
                <a:ea typeface="나눔스퀘어 Bold" panose="020B0600000101010101" pitchFamily="50" charset="-127"/>
              </a:rPr>
              <a:t>쿨링포그</a:t>
            </a:r>
            <a:r>
              <a:rPr lang="ko-KR" altLang="en-US" sz="200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 최적의 위치 선정</a:t>
            </a:r>
            <a:endParaRPr lang="ko-KR" altLang="en-US" sz="200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2382651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246777-A675-480C-B568-C9F95BE306CD}"/>
              </a:ext>
            </a:extLst>
          </p:cNvPr>
          <p:cNvSpPr txBox="1"/>
          <p:nvPr/>
        </p:nvSpPr>
        <p:spPr>
          <a:xfrm>
            <a:off x="5541793" y="1059514"/>
            <a:ext cx="1108413" cy="646331"/>
          </a:xfrm>
          <a:prstGeom prst="rect">
            <a:avLst/>
          </a:prstGeom>
          <a:noFill/>
        </p:spPr>
        <p:txBody>
          <a:bodyPr wrap="square" rtlCol="0">
            <a:spAutoFit/>
          </a:bodyPr>
          <a:lstStyle/>
          <a:p>
            <a:r>
              <a:rPr lang="ko-KR" altLang="en-US" sz="3600" dirty="0">
                <a:solidFill>
                  <a:srgbClr val="FBCA92"/>
                </a:solidFill>
              </a:rPr>
              <a:t>출처</a:t>
            </a:r>
          </a:p>
        </p:txBody>
      </p:sp>
      <p:sp>
        <p:nvSpPr>
          <p:cNvPr id="37" name="직사각형 36">
            <a:extLst>
              <a:ext uri="{FF2B5EF4-FFF2-40B4-BE49-F238E27FC236}">
                <a16:creationId xmlns:a16="http://schemas.microsoft.com/office/drawing/2014/main" id="{8CCC9E10-CB72-4F2C-BE18-0C4C20C18404}"/>
              </a:ext>
            </a:extLst>
          </p:cNvPr>
          <p:cNvSpPr/>
          <p:nvPr/>
        </p:nvSpPr>
        <p:spPr>
          <a:xfrm>
            <a:off x="1189323" y="2023036"/>
            <a:ext cx="10263408" cy="4662815"/>
          </a:xfrm>
          <a:prstGeom prst="rect">
            <a:avLst/>
          </a:prstGeom>
        </p:spPr>
        <p:txBody>
          <a:bodyPr wrap="square">
            <a:spAutoFit/>
          </a:bodyPr>
          <a:lstStyle/>
          <a:p>
            <a:pPr>
              <a:lnSpc>
                <a:spcPct val="150000"/>
              </a:lnSpc>
            </a:pPr>
            <a:r>
              <a:rPr lang="en-US" altLang="ko-KR" sz="1200" dirty="0">
                <a:solidFill>
                  <a:srgbClr val="FFFFFF"/>
                </a:solidFill>
                <a:hlinkClick r:id="rId2"/>
              </a:rPr>
              <a:t>http://m.gukjenews.com/news/articleView.html?idxno=1121842#_enliple</a:t>
            </a:r>
            <a:endParaRPr lang="en-US" altLang="ko-KR" sz="1200" dirty="0">
              <a:solidFill>
                <a:srgbClr val="FFFFFF"/>
              </a:solidFill>
            </a:endParaRPr>
          </a:p>
          <a:p>
            <a:pPr>
              <a:lnSpc>
                <a:spcPct val="150000"/>
              </a:lnSpc>
            </a:pPr>
            <a:r>
              <a:rPr lang="en-US" altLang="ko-KR" sz="1200" dirty="0">
                <a:solidFill>
                  <a:srgbClr val="FFFFFF"/>
                </a:solidFill>
                <a:hlinkClick r:id="rId3"/>
              </a:rPr>
              <a:t>https://m.news.naver.com/read.nhn?mode=LSD&amp;mid=sec&amp;sid1=102&amp;oid=448&amp;aid=0000279883</a:t>
            </a:r>
            <a:r>
              <a:rPr lang="en-US" altLang="ko-KR" sz="1200" dirty="0">
                <a:solidFill>
                  <a:srgbClr val="FFFFFF"/>
                </a:solidFill>
              </a:rPr>
              <a:t> </a:t>
            </a:r>
          </a:p>
          <a:p>
            <a:pPr>
              <a:lnSpc>
                <a:spcPct val="150000"/>
              </a:lnSpc>
            </a:pPr>
            <a:r>
              <a:rPr lang="en-US" altLang="ko-KR" sz="1200" dirty="0">
                <a:solidFill>
                  <a:srgbClr val="FFFFFF"/>
                </a:solidFill>
                <a:hlinkClick r:id="rId4"/>
              </a:rPr>
              <a:t>https://m.news.naver.com/read.nhn?mode=LSD&amp;mid=sec&amp;sid1=105&amp;oid=029&amp;aid=0002545535</a:t>
            </a:r>
            <a:endParaRPr lang="en-US" altLang="ko-KR" sz="1200" dirty="0">
              <a:solidFill>
                <a:srgbClr val="FFFFFF"/>
              </a:solidFill>
            </a:endParaRPr>
          </a:p>
          <a:p>
            <a:r>
              <a:rPr lang="en-US" altLang="ko-KR" sz="1200" dirty="0">
                <a:hlinkClick r:id="rId5"/>
              </a:rPr>
              <a:t>http://www.kostat.go.kr/portal/korea/kor_nw/3/index.board?bmode=read&amp;aSeq=370781&amp;pageNo=1&amp;rowNum=10&amp;amSeq=&amp;sTarget=title&amp;sTxt=0</a:t>
            </a:r>
            <a:r>
              <a:rPr lang="en-US" altLang="ko-KR" sz="1200" dirty="0"/>
              <a:t> </a:t>
            </a:r>
          </a:p>
          <a:p>
            <a:r>
              <a:rPr lang="en-US" altLang="ko-KR" sz="1200" dirty="0">
                <a:hlinkClick r:id="rId2"/>
              </a:rPr>
              <a:t>http://m.gukjenews.com/news/articleView.html?idxno=1121842#_enliple</a:t>
            </a:r>
            <a:r>
              <a:rPr lang="en-US" altLang="ko-KR" sz="1200" dirty="0"/>
              <a:t> </a:t>
            </a:r>
          </a:p>
          <a:p>
            <a:pPr>
              <a:lnSpc>
                <a:spcPct val="150000"/>
              </a:lnSpc>
            </a:pPr>
            <a:r>
              <a:rPr lang="en-US" altLang="ko-KR" sz="1200" dirty="0">
                <a:solidFill>
                  <a:srgbClr val="FFFFFF"/>
                </a:solidFill>
              </a:rPr>
              <a:t>  </a:t>
            </a:r>
            <a:r>
              <a:rPr lang="en-US" altLang="ko-KR" sz="1200" dirty="0">
                <a:solidFill>
                  <a:srgbClr val="FFFFFF"/>
                </a:solidFill>
                <a:hlinkClick r:id="rId6"/>
              </a:rPr>
              <a:t>https://news.naver.com/main/read.nhn?oid=088&amp;aid=0000544315</a:t>
            </a:r>
            <a:endParaRPr lang="en-US" altLang="ko-KR" sz="1200" dirty="0">
              <a:solidFill>
                <a:srgbClr val="FFFFFF"/>
              </a:solidFill>
            </a:endParaRPr>
          </a:p>
          <a:p>
            <a:pPr>
              <a:lnSpc>
                <a:spcPct val="150000"/>
              </a:lnSpc>
            </a:pPr>
            <a:r>
              <a:rPr lang="en-US" altLang="ko-KR" sz="1200" dirty="0">
                <a:solidFill>
                  <a:srgbClr val="FFFFFF"/>
                </a:solidFill>
                <a:hlinkClick r:id="rId7"/>
              </a:rPr>
              <a:t>http://www.upkorea.net/news/articleView.html?idxno=615259#07Pk</a:t>
            </a:r>
            <a:r>
              <a:rPr lang="en-US" altLang="ko-KR" sz="1200" dirty="0">
                <a:solidFill>
                  <a:srgbClr val="FFFFFF"/>
                </a:solidFill>
              </a:rPr>
              <a:t>  </a:t>
            </a:r>
          </a:p>
          <a:p>
            <a:pPr>
              <a:lnSpc>
                <a:spcPct val="150000"/>
              </a:lnSpc>
            </a:pPr>
            <a:r>
              <a:rPr lang="en-US" altLang="ko-KR" sz="1200" dirty="0">
                <a:solidFill>
                  <a:srgbClr val="FFFFFF"/>
                </a:solidFill>
                <a:hlinkClick r:id="rId8"/>
              </a:rPr>
              <a:t>http://www.newsis.com/view/?id=NISX20180709_0000358229&amp;cID=10805&amp;pID=10800</a:t>
            </a:r>
            <a:endParaRPr lang="en-US" altLang="ko-KR" sz="1200" dirty="0">
              <a:solidFill>
                <a:srgbClr val="FFFFFF"/>
              </a:solidFill>
            </a:endParaRPr>
          </a:p>
          <a:p>
            <a:pPr>
              <a:lnSpc>
                <a:spcPct val="150000"/>
              </a:lnSpc>
            </a:pPr>
            <a:r>
              <a:rPr lang="en-US" altLang="ko-KR" sz="1200" dirty="0">
                <a:solidFill>
                  <a:srgbClr val="FFFFFF"/>
                </a:solidFill>
                <a:hlinkClick r:id="rId9"/>
              </a:rPr>
              <a:t>http://daily.hankooki.com/lpage/society/201908/dh20190809163433137780.html</a:t>
            </a:r>
            <a:r>
              <a:rPr lang="en-US" altLang="ko-KR" sz="1200" dirty="0">
                <a:solidFill>
                  <a:srgbClr val="FFFFFF"/>
                </a:solidFill>
              </a:rPr>
              <a:t> </a:t>
            </a:r>
          </a:p>
          <a:p>
            <a:pPr>
              <a:lnSpc>
                <a:spcPct val="150000"/>
              </a:lnSpc>
            </a:pPr>
            <a:r>
              <a:rPr lang="en-US" altLang="ko-KR" sz="1200" dirty="0">
                <a:solidFill>
                  <a:srgbClr val="FFFFFF"/>
                </a:solidFill>
                <a:hlinkClick r:id="rId10"/>
              </a:rPr>
              <a:t>http://news.kmib.co.kr/article/view.asp?arcid=0924091393&amp;code=11131700&amp;cp=nv</a:t>
            </a:r>
            <a:endParaRPr lang="en-US" altLang="ko-KR" sz="1200" dirty="0">
              <a:solidFill>
                <a:srgbClr val="FFFFFF"/>
              </a:solidFill>
            </a:endParaRPr>
          </a:p>
          <a:p>
            <a:pPr>
              <a:lnSpc>
                <a:spcPct val="150000"/>
              </a:lnSpc>
            </a:pPr>
            <a:r>
              <a:rPr lang="en-US" altLang="ko-KR" sz="1200" dirty="0">
                <a:solidFill>
                  <a:srgbClr val="FFFFFF"/>
                </a:solidFill>
                <a:hlinkClick r:id="rId11"/>
              </a:rPr>
              <a:t>https://blog.naver.com/leetech-fog/221546913060</a:t>
            </a:r>
            <a:endParaRPr lang="en-US" altLang="ko-KR" sz="1200" dirty="0">
              <a:solidFill>
                <a:srgbClr val="FFFFFF"/>
              </a:solidFill>
            </a:endParaRPr>
          </a:p>
          <a:p>
            <a:pPr>
              <a:lnSpc>
                <a:spcPct val="150000"/>
              </a:lnSpc>
            </a:pPr>
            <a:r>
              <a:rPr lang="en-US" altLang="ko-KR" sz="1200" dirty="0">
                <a:solidFill>
                  <a:srgbClr val="FFFFFF"/>
                </a:solidFill>
                <a:hlinkClick r:id="rId12"/>
              </a:rPr>
              <a:t>https://www.provin.gangwon.kr/gw/gnews/sub02_06?enewsType=weekSeven&amp;sccode=6&amp;articleSeq=20160811180116063&amp;mode=readForm</a:t>
            </a:r>
            <a:endParaRPr lang="en-US" altLang="ko-KR" sz="1200" dirty="0">
              <a:solidFill>
                <a:srgbClr val="FFFFFF"/>
              </a:solidFill>
            </a:endParaRPr>
          </a:p>
          <a:p>
            <a:pPr>
              <a:lnSpc>
                <a:spcPct val="150000"/>
              </a:lnSpc>
            </a:pPr>
            <a:r>
              <a:rPr lang="en-US" altLang="ko-KR" sz="1200" dirty="0">
                <a:solidFill>
                  <a:srgbClr val="FFFFFF"/>
                </a:solidFill>
                <a:hlinkClick r:id="rId13"/>
              </a:rPr>
              <a:t>http://www.goodmorningcc.com/news/articleView.html?idxno=212975</a:t>
            </a:r>
            <a:r>
              <a:rPr lang="en-US" altLang="ko-KR" sz="1200" dirty="0">
                <a:solidFill>
                  <a:srgbClr val="FFFFFF"/>
                </a:solidFill>
              </a:rPr>
              <a:t> </a:t>
            </a:r>
          </a:p>
          <a:p>
            <a:pPr>
              <a:lnSpc>
                <a:spcPct val="150000"/>
              </a:lnSpc>
            </a:pPr>
            <a:r>
              <a:rPr lang="en-US" altLang="ko-KR" sz="1200" dirty="0">
                <a:solidFill>
                  <a:srgbClr val="FFFFFF"/>
                </a:solidFill>
                <a:hlinkClick r:id="rId14"/>
              </a:rPr>
              <a:t>http://www.chbis.kr/</a:t>
            </a:r>
            <a:endParaRPr lang="en-US" altLang="ko-KR" sz="1200" dirty="0">
              <a:solidFill>
                <a:srgbClr val="FFFFFF"/>
              </a:solidFill>
            </a:endParaRPr>
          </a:p>
          <a:p>
            <a:pPr>
              <a:lnSpc>
                <a:spcPct val="150000"/>
              </a:lnSpc>
            </a:pPr>
            <a:r>
              <a:rPr lang="en-US" altLang="ko-KR" sz="1200" dirty="0">
                <a:solidFill>
                  <a:srgbClr val="FFFFFF"/>
                </a:solidFill>
                <a:hlinkClick r:id="rId15"/>
              </a:rPr>
              <a:t>http://www.chbis.kr/busIntroChun.do?prmDistrict=1</a:t>
            </a:r>
            <a:r>
              <a:rPr lang="en-US" altLang="ko-KR" sz="1200" dirty="0">
                <a:solidFill>
                  <a:srgbClr val="FFFFFF"/>
                </a:solidFill>
              </a:rPr>
              <a:t> </a:t>
            </a:r>
            <a:endParaRPr lang="en-US" altLang="ko-KR" sz="1200" dirty="0" smtClean="0">
              <a:solidFill>
                <a:srgbClr val="FFFFFF"/>
              </a:solidFill>
            </a:endParaRPr>
          </a:p>
          <a:p>
            <a:pPr>
              <a:lnSpc>
                <a:spcPct val="150000"/>
              </a:lnSpc>
            </a:pPr>
            <a:r>
              <a:rPr lang="en-US" altLang="ko-KR" sz="1200" dirty="0">
                <a:hlinkClick r:id="rId16"/>
              </a:rPr>
              <a:t>http://www.gukjenews.com/news/articleView.html?idxno=1121842</a:t>
            </a:r>
            <a:endParaRPr lang="en-US" altLang="ko-KR" sz="1200" dirty="0">
              <a:solidFill>
                <a:srgbClr val="FFFFFF"/>
              </a:solidFill>
            </a:endParaRPr>
          </a:p>
        </p:txBody>
      </p:sp>
    </p:spTree>
    <p:extLst>
      <p:ext uri="{BB962C8B-B14F-4D97-AF65-F5344CB8AC3E}">
        <p14:creationId xmlns:p14="http://schemas.microsoft.com/office/powerpoint/2010/main" val="661547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246777-A675-480C-B568-C9F95BE306CD}"/>
              </a:ext>
            </a:extLst>
          </p:cNvPr>
          <p:cNvSpPr txBox="1"/>
          <p:nvPr/>
        </p:nvSpPr>
        <p:spPr>
          <a:xfrm>
            <a:off x="5116896" y="3105834"/>
            <a:ext cx="2491268" cy="646331"/>
          </a:xfrm>
          <a:prstGeom prst="rect">
            <a:avLst/>
          </a:prstGeom>
          <a:noFill/>
        </p:spPr>
        <p:txBody>
          <a:bodyPr wrap="square" rtlCol="0">
            <a:spAutoFit/>
          </a:bodyPr>
          <a:lstStyle/>
          <a:p>
            <a:r>
              <a:rPr lang="en-US" altLang="ko-KR" sz="3600" dirty="0">
                <a:solidFill>
                  <a:srgbClr val="FBCA92"/>
                </a:solidFill>
              </a:rPr>
              <a:t>THE END</a:t>
            </a:r>
            <a:endParaRPr lang="ko-KR" altLang="en-US" sz="3600" dirty="0">
              <a:solidFill>
                <a:srgbClr val="FBCA92"/>
              </a:solidFill>
            </a:endParaRPr>
          </a:p>
        </p:txBody>
      </p:sp>
    </p:spTree>
    <p:extLst>
      <p:ext uri="{BB962C8B-B14F-4D97-AF65-F5344CB8AC3E}">
        <p14:creationId xmlns:p14="http://schemas.microsoft.com/office/powerpoint/2010/main" val="28972516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0" name="직각 삼각형 39"/>
          <p:cNvSpPr/>
          <p:nvPr/>
        </p:nvSpPr>
        <p:spPr>
          <a:xfrm flipH="1" flipV="1">
            <a:off x="10099132" y="214188"/>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직각 삼각형 1"/>
          <p:cNvSpPr/>
          <p:nvPr/>
        </p:nvSpPr>
        <p:spPr>
          <a:xfrm flipV="1">
            <a:off x="191742" y="284540"/>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 name="직사각형 4"/>
          <p:cNvSpPr/>
          <p:nvPr/>
        </p:nvSpPr>
        <p:spPr>
          <a:xfrm>
            <a:off x="375978" y="320668"/>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모서리가 둥근 직사각형 34"/>
          <p:cNvSpPr/>
          <p:nvPr/>
        </p:nvSpPr>
        <p:spPr>
          <a:xfrm rot="20908463" flipH="1">
            <a:off x="9208681" y="-143873"/>
            <a:ext cx="2214521" cy="5953809"/>
          </a:xfrm>
          <a:prstGeom prst="roundRect">
            <a:avLst>
              <a:gd name="adj" fmla="val 50000"/>
            </a:avLst>
          </a:prstGeom>
          <a:gradFill flip="none" rotWithShape="1">
            <a:gsLst>
              <a:gs pos="0">
                <a:schemeClr val="tx1">
                  <a:tint val="44500"/>
                  <a:satMod val="160000"/>
                </a:schemeClr>
              </a:gs>
              <a:gs pos="93000">
                <a:schemeClr val="tx1">
                  <a:tint val="23500"/>
                  <a:satMod val="160000"/>
                  <a:alpha val="0"/>
                </a:schemeClr>
              </a:gs>
            </a:gsLst>
            <a:lin ang="0" scaled="1"/>
            <a:tileRect/>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1" name="그림 10">
            <a:extLst>
              <a:ext uri="{FF2B5EF4-FFF2-40B4-BE49-F238E27FC236}">
                <a16:creationId xmlns:a16="http://schemas.microsoft.com/office/drawing/2014/main" id="{C1B752F5-8E04-4A5F-AA0A-D8D04A977288}"/>
              </a:ext>
            </a:extLst>
          </p:cNvPr>
          <p:cNvPicPr>
            <a:picLocks noChangeAspect="1"/>
          </p:cNvPicPr>
          <p:nvPr/>
        </p:nvPicPr>
        <p:blipFill>
          <a:blip r:embed="rId2"/>
          <a:stretch>
            <a:fillRect/>
          </a:stretch>
        </p:blipFill>
        <p:spPr>
          <a:xfrm>
            <a:off x="5872638" y="1778358"/>
            <a:ext cx="4927221" cy="3964063"/>
          </a:xfrm>
          <a:prstGeom prst="rect">
            <a:avLst/>
          </a:prstGeom>
        </p:spPr>
      </p:pic>
      <p:sp>
        <p:nvSpPr>
          <p:cNvPr id="3" name="TextBox 2">
            <a:extLst>
              <a:ext uri="{FF2B5EF4-FFF2-40B4-BE49-F238E27FC236}">
                <a16:creationId xmlns:a16="http://schemas.microsoft.com/office/drawing/2014/main" id="{DC060442-5728-4B8E-8485-0639A5E26757}"/>
              </a:ext>
            </a:extLst>
          </p:cNvPr>
          <p:cNvSpPr txBox="1"/>
          <p:nvPr/>
        </p:nvSpPr>
        <p:spPr>
          <a:xfrm>
            <a:off x="1373085" y="598113"/>
            <a:ext cx="9054339"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주제 선정 배경</a:t>
            </a:r>
            <a:endParaRPr lang="en-US" altLang="ko-KR" sz="3600" b="1" dirty="0">
              <a:latin typeface="THE뉴스속보" panose="02020503020101020101" pitchFamily="18" charset="-127"/>
              <a:ea typeface="THE뉴스속보" panose="02020503020101020101" pitchFamily="18" charset="-127"/>
              <a:cs typeface="THE뉴스속보" panose="02020503020101020101" pitchFamily="18"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766" y="1715707"/>
            <a:ext cx="4391844" cy="4056589"/>
          </a:xfrm>
          <a:prstGeom prst="rect">
            <a:avLst/>
          </a:prstGeom>
        </p:spPr>
      </p:pic>
      <p:grpSp>
        <p:nvGrpSpPr>
          <p:cNvPr id="7" name="그룹 6"/>
          <p:cNvGrpSpPr/>
          <p:nvPr/>
        </p:nvGrpSpPr>
        <p:grpSpPr>
          <a:xfrm rot="196651">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grpSp>
      <p:grpSp>
        <p:nvGrpSpPr>
          <p:cNvPr id="6" name="그룹 5"/>
          <p:cNvGrpSpPr/>
          <p:nvPr/>
        </p:nvGrpSpPr>
        <p:grpSpPr>
          <a:xfrm>
            <a:off x="10550547" y="4274654"/>
            <a:ext cx="1797986" cy="2712989"/>
            <a:chOff x="10550547" y="4274654"/>
            <a:chExt cx="1797986" cy="2712989"/>
          </a:xfrm>
          <a:effectLst>
            <a:outerShdw blurRad="127000" dist="38100" dir="10800000" algn="r" rotWithShape="0">
              <a:prstClr val="black">
                <a:alpha val="40000"/>
              </a:prstClr>
            </a:outerShdw>
          </a:effectLst>
        </p:grpSpPr>
        <p:grpSp>
          <p:nvGrpSpPr>
            <p:cNvPr id="68" name="그룹 67"/>
            <p:cNvGrpSpPr/>
            <p:nvPr/>
          </p:nvGrpSpPr>
          <p:grpSpPr>
            <a:xfrm rot="21430038">
              <a:off x="10550547" y="4274654"/>
              <a:ext cx="1447091" cy="2203952"/>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7" name="그룹 66"/>
              <p:cNvGrpSpPr/>
              <p:nvPr/>
            </p:nvGrpSpPr>
            <p:grpSpPr>
              <a:xfrm>
                <a:off x="5816026" y="2680319"/>
                <a:ext cx="1928727" cy="2937494"/>
                <a:chOff x="5816026" y="2680319"/>
                <a:chExt cx="1928727" cy="2937494"/>
              </a:xfrm>
            </p:grpSpPr>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sp>
          <p:nvSpPr>
            <p:cNvPr id="69" name="순서도: 저장 데이터 68"/>
            <p:cNvSpPr/>
            <p:nvPr/>
          </p:nvSpPr>
          <p:spPr>
            <a:xfrm rot="3986696">
              <a:off x="11583868" y="5927398"/>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자유형 41"/>
            <p:cNvSpPr/>
            <p:nvPr/>
          </p:nvSpPr>
          <p:spPr>
            <a:xfrm rot="3986696">
              <a:off x="11547109" y="6186218"/>
              <a:ext cx="618232" cy="984617"/>
            </a:xfrm>
            <a:custGeom>
              <a:avLst/>
              <a:gdLst>
                <a:gd name="connsiteX0" fmla="*/ 29996 w 618232"/>
                <a:gd name="connsiteY0" fmla="*/ 0 h 984617"/>
                <a:gd name="connsiteX1" fmla="*/ 618232 w 618232"/>
                <a:gd name="connsiteY1" fmla="*/ 256444 h 984617"/>
                <a:gd name="connsiteX2" fmla="*/ 301041 w 618232"/>
                <a:gd name="connsiteY2" fmla="*/ 984020 h 984617"/>
                <a:gd name="connsiteX3" fmla="*/ 152768 w 618232"/>
                <a:gd name="connsiteY3" fmla="*/ 984617 h 984617"/>
                <a:gd name="connsiteX4" fmla="*/ 152759 w 618232"/>
                <a:gd name="connsiteY4" fmla="*/ 982396 h 984617"/>
                <a:gd name="connsiteX5" fmla="*/ 46023 w 618232"/>
                <a:gd name="connsiteY5" fmla="*/ 982396 h 984617"/>
                <a:gd name="connsiteX6" fmla="*/ 0 w 618232"/>
                <a:gd name="connsiteY6" fmla="*/ 474992 h 984617"/>
                <a:gd name="connsiteX7" fmla="*/ 29144 w 618232"/>
                <a:gd name="connsiteY7" fmla="*/ 2790 h 9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232" h="984617">
                  <a:moveTo>
                    <a:pt x="29996" y="0"/>
                  </a:moveTo>
                  <a:lnTo>
                    <a:pt x="618232" y="256444"/>
                  </a:lnTo>
                  <a:lnTo>
                    <a:pt x="301041" y="984020"/>
                  </a:lnTo>
                  <a:lnTo>
                    <a:pt x="152768" y="984617"/>
                  </a:lnTo>
                  <a:lnTo>
                    <a:pt x="152759" y="982396"/>
                  </a:lnTo>
                  <a:lnTo>
                    <a:pt x="46023" y="982396"/>
                  </a:lnTo>
                  <a:cubicBezTo>
                    <a:pt x="20596" y="982396"/>
                    <a:pt x="0" y="755181"/>
                    <a:pt x="0" y="474992"/>
                  </a:cubicBezTo>
                  <a:cubicBezTo>
                    <a:pt x="0" y="260473"/>
                    <a:pt x="12073" y="77006"/>
                    <a:pt x="29144" y="2790"/>
                  </a:cubicBez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grpSp>
    </p:spTree>
    <p:extLst>
      <p:ext uri="{BB962C8B-B14F-4D97-AF65-F5344CB8AC3E}">
        <p14:creationId xmlns:p14="http://schemas.microsoft.com/office/powerpoint/2010/main" val="35767542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707942" y="685617"/>
            <a:ext cx="10247572" cy="5358779"/>
          </a:xfrm>
          <a:prstGeom prst="rect">
            <a:avLst/>
          </a:pr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p:cNvGrpSpPr/>
          <p:nvPr/>
        </p:nvGrpSpPr>
        <p:grpSpPr>
          <a:xfrm rot="21430038">
            <a:off x="10417163" y="4437462"/>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589240" y="561241"/>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1648442" flipH="1">
            <a:off x="-524219" y="355428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사각형: 둥근 모서리 14">
            <a:extLst>
              <a:ext uri="{FF2B5EF4-FFF2-40B4-BE49-F238E27FC236}">
                <a16:creationId xmlns:a16="http://schemas.microsoft.com/office/drawing/2014/main" id="{04DEBB67-5A2E-44C7-9AF4-A611F3BD7C4A}"/>
              </a:ext>
            </a:extLst>
          </p:cNvPr>
          <p:cNvSpPr/>
          <p:nvPr/>
        </p:nvSpPr>
        <p:spPr>
          <a:xfrm>
            <a:off x="4724841" y="3010580"/>
            <a:ext cx="3314466" cy="144614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err="1">
                <a:solidFill>
                  <a:schemeClr val="tx2">
                    <a:lumMod val="50000"/>
                  </a:schemeClr>
                </a:solidFill>
                <a:latin typeface="1훈새마을운동 R" panose="02020603020101020101" pitchFamily="18" charset="-127"/>
                <a:ea typeface="1훈새마을운동 R" panose="02020603020101020101" pitchFamily="18" charset="-127"/>
              </a:rPr>
              <a:t>그늘막</a:t>
            </a:r>
            <a:r>
              <a:rPr lang="en-US" altLang="ko-KR" sz="2000" b="1" dirty="0">
                <a:solidFill>
                  <a:schemeClr val="tx2">
                    <a:lumMod val="50000"/>
                  </a:schemeClr>
                </a:solidFill>
                <a:latin typeface="1훈새마을운동 R" panose="02020603020101020101" pitchFamily="18" charset="-127"/>
                <a:ea typeface="1훈새마을운동 R" panose="02020603020101020101" pitchFamily="18" charset="-127"/>
              </a:rPr>
              <a:t>, </a:t>
            </a:r>
            <a:r>
              <a:rPr lang="ko-KR" altLang="en-US" sz="2000" b="1" dirty="0" err="1" smtClean="0">
                <a:solidFill>
                  <a:schemeClr val="tx2">
                    <a:lumMod val="50000"/>
                  </a:schemeClr>
                </a:solidFill>
                <a:latin typeface="1훈새마을운동 R" panose="02020603020101020101" pitchFamily="18" charset="-127"/>
                <a:ea typeface="1훈새마을운동 R" panose="02020603020101020101" pitchFamily="18" charset="-127"/>
              </a:rPr>
              <a:t>무더위쉼터</a:t>
            </a:r>
            <a:r>
              <a:rPr lang="en-US" altLang="ko-KR" sz="2000" b="1" dirty="0">
                <a:solidFill>
                  <a:schemeClr val="tx2">
                    <a:lumMod val="50000"/>
                  </a:schemeClr>
                </a:solidFill>
                <a:latin typeface="1훈새마을운동 R" panose="02020603020101020101" pitchFamily="18" charset="-127"/>
                <a:ea typeface="1훈새마을운동 R" panose="02020603020101020101" pitchFamily="18" charset="-127"/>
              </a:rPr>
              <a:t>,</a:t>
            </a:r>
            <a:r>
              <a:rPr lang="ko-KR" altLang="en-US" sz="2000" b="1" dirty="0">
                <a:solidFill>
                  <a:schemeClr val="tx2">
                    <a:lumMod val="50000"/>
                  </a:schemeClr>
                </a:solidFill>
                <a:latin typeface="1훈새마을운동 R" panose="02020603020101020101" pitchFamily="18" charset="-127"/>
                <a:ea typeface="1훈새마을운동 R" panose="02020603020101020101" pitchFamily="18" charset="-127"/>
              </a:rPr>
              <a:t> </a:t>
            </a:r>
            <a:r>
              <a:rPr lang="ko-KR" altLang="en-US" sz="2000" b="1" dirty="0" err="1" smtClean="0">
                <a:solidFill>
                  <a:schemeClr val="tx2">
                    <a:lumMod val="50000"/>
                  </a:schemeClr>
                </a:solidFill>
                <a:latin typeface="1훈새마을운동 R" panose="02020603020101020101" pitchFamily="18" charset="-127"/>
                <a:ea typeface="1훈새마을운동 R" panose="02020603020101020101" pitchFamily="18" charset="-127"/>
              </a:rPr>
              <a:t>살수작업</a:t>
            </a:r>
            <a:r>
              <a:rPr lang="en-US" altLang="ko-KR" sz="2000" b="1" dirty="0">
                <a:solidFill>
                  <a:schemeClr val="tx2">
                    <a:lumMod val="50000"/>
                  </a:schemeClr>
                </a:solidFill>
                <a:latin typeface="1훈새마을운동 R" panose="02020603020101020101" pitchFamily="18" charset="-127"/>
                <a:ea typeface="1훈새마을운동 R" panose="02020603020101020101" pitchFamily="18" charset="-127"/>
              </a:rPr>
              <a:t>, </a:t>
            </a:r>
          </a:p>
          <a:p>
            <a:pPr algn="ctr"/>
            <a:r>
              <a:rPr lang="ko-KR" altLang="en-US" sz="2000" b="1" dirty="0">
                <a:solidFill>
                  <a:schemeClr val="tx2">
                    <a:lumMod val="50000"/>
                  </a:schemeClr>
                </a:solidFill>
                <a:latin typeface="1훈새마을운동 R" panose="02020603020101020101" pitchFamily="18" charset="-127"/>
                <a:ea typeface="1훈새마을운동 R" panose="02020603020101020101" pitchFamily="18" charset="-127"/>
              </a:rPr>
              <a:t>재난도우미</a:t>
            </a:r>
            <a:r>
              <a:rPr lang="en-US" altLang="ko-KR" sz="2000" b="1" dirty="0">
                <a:solidFill>
                  <a:schemeClr val="tx2">
                    <a:lumMod val="50000"/>
                  </a:schemeClr>
                </a:solidFill>
                <a:latin typeface="1훈새마을운동 R" panose="02020603020101020101" pitchFamily="18" charset="-127"/>
                <a:ea typeface="1훈새마을운동 R" panose="02020603020101020101" pitchFamily="18" charset="-127"/>
              </a:rPr>
              <a:t>, </a:t>
            </a:r>
            <a:r>
              <a:rPr lang="ko-KR" altLang="en-US" sz="2000" b="1" dirty="0">
                <a:solidFill>
                  <a:schemeClr val="tx2">
                    <a:lumMod val="50000"/>
                  </a:schemeClr>
                </a:solidFill>
                <a:latin typeface="1훈새마을운동 R" panose="02020603020101020101" pitchFamily="18" charset="-127"/>
                <a:ea typeface="1훈새마을운동 R" panose="02020603020101020101" pitchFamily="18" charset="-127"/>
              </a:rPr>
              <a:t>얼음물제공</a:t>
            </a:r>
            <a:r>
              <a:rPr lang="en-US" altLang="ko-KR" sz="2000" b="1" dirty="0">
                <a:solidFill>
                  <a:schemeClr val="tx2">
                    <a:lumMod val="50000"/>
                  </a:schemeClr>
                </a:solidFill>
                <a:latin typeface="1훈새마을운동 R" panose="02020603020101020101" pitchFamily="18" charset="-127"/>
                <a:ea typeface="1훈새마을운동 R" panose="02020603020101020101" pitchFamily="18" charset="-127"/>
              </a:rPr>
              <a:t>…</a:t>
            </a:r>
            <a:endParaRPr lang="ko-KR" altLang="en-US" dirty="0"/>
          </a:p>
        </p:txBody>
      </p:sp>
      <p:sp>
        <p:nvSpPr>
          <p:cNvPr id="88" name="TextBox 87">
            <a:extLst>
              <a:ext uri="{FF2B5EF4-FFF2-40B4-BE49-F238E27FC236}">
                <a16:creationId xmlns:a16="http://schemas.microsoft.com/office/drawing/2014/main" id="{E5E4AEA5-9510-4FDE-A790-800B9DACC5B0}"/>
              </a:ext>
            </a:extLst>
          </p:cNvPr>
          <p:cNvSpPr txBox="1"/>
          <p:nvPr/>
        </p:nvSpPr>
        <p:spPr>
          <a:xfrm>
            <a:off x="1946922" y="928296"/>
            <a:ext cx="9054339"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폭염대책 공통점</a:t>
            </a:r>
            <a:endParaRPr lang="en-US" altLang="ko-KR" sz="3600" b="1" dirty="0">
              <a:latin typeface="THE뉴스속보" panose="02020503020101020101" pitchFamily="18" charset="-127"/>
              <a:ea typeface="THE뉴스속보" panose="02020503020101020101" pitchFamily="18" charset="-127"/>
              <a:cs typeface="THE뉴스속보" panose="02020503020101020101" pitchFamily="18" charset="-127"/>
            </a:endParaRPr>
          </a:p>
        </p:txBody>
      </p:sp>
      <p:sp>
        <p:nvSpPr>
          <p:cNvPr id="4" name="타원 3">
            <a:extLst>
              <a:ext uri="{FF2B5EF4-FFF2-40B4-BE49-F238E27FC236}">
                <a16:creationId xmlns:a16="http://schemas.microsoft.com/office/drawing/2014/main" id="{3B535987-0E69-4FFD-A600-0ED0C28004C2}"/>
              </a:ext>
            </a:extLst>
          </p:cNvPr>
          <p:cNvSpPr/>
          <p:nvPr/>
        </p:nvSpPr>
        <p:spPr>
          <a:xfrm>
            <a:off x="4230389" y="2030217"/>
            <a:ext cx="1152680"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서울시</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1" name="타원 50">
            <a:extLst>
              <a:ext uri="{FF2B5EF4-FFF2-40B4-BE49-F238E27FC236}">
                <a16:creationId xmlns:a16="http://schemas.microsoft.com/office/drawing/2014/main" id="{60F2E103-A55A-4C0C-9DA6-466A15B8CFF4}"/>
              </a:ext>
            </a:extLst>
          </p:cNvPr>
          <p:cNvSpPr/>
          <p:nvPr/>
        </p:nvSpPr>
        <p:spPr>
          <a:xfrm>
            <a:off x="7387311" y="2035252"/>
            <a:ext cx="1152680"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강원도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2" name="타원 51">
            <a:extLst>
              <a:ext uri="{FF2B5EF4-FFF2-40B4-BE49-F238E27FC236}">
                <a16:creationId xmlns:a16="http://schemas.microsoft.com/office/drawing/2014/main" id="{D6F9B0E4-8397-4F15-8DEA-10E26E12C42C}"/>
              </a:ext>
            </a:extLst>
          </p:cNvPr>
          <p:cNvSpPr/>
          <p:nvPr/>
        </p:nvSpPr>
        <p:spPr>
          <a:xfrm>
            <a:off x="2979383" y="3275672"/>
            <a:ext cx="1546892"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전라북도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3" name="타원 52">
            <a:extLst>
              <a:ext uri="{FF2B5EF4-FFF2-40B4-BE49-F238E27FC236}">
                <a16:creationId xmlns:a16="http://schemas.microsoft.com/office/drawing/2014/main" id="{C286CCB7-90FA-42BC-ADEA-67589394F5FF}"/>
              </a:ext>
            </a:extLst>
          </p:cNvPr>
          <p:cNvSpPr/>
          <p:nvPr/>
        </p:nvSpPr>
        <p:spPr>
          <a:xfrm>
            <a:off x="8237873" y="3275672"/>
            <a:ext cx="1477141"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경상남도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4" name="타원 53">
            <a:extLst>
              <a:ext uri="{FF2B5EF4-FFF2-40B4-BE49-F238E27FC236}">
                <a16:creationId xmlns:a16="http://schemas.microsoft.com/office/drawing/2014/main" id="{B36B251F-D97A-44C7-835F-195EE098D70C}"/>
              </a:ext>
            </a:extLst>
          </p:cNvPr>
          <p:cNvSpPr/>
          <p:nvPr/>
        </p:nvSpPr>
        <p:spPr>
          <a:xfrm>
            <a:off x="5837499" y="1979761"/>
            <a:ext cx="1152680"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천안시</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5" name="타원 54">
            <a:extLst>
              <a:ext uri="{FF2B5EF4-FFF2-40B4-BE49-F238E27FC236}">
                <a16:creationId xmlns:a16="http://schemas.microsoft.com/office/drawing/2014/main" id="{53D38FA5-BF52-4E58-ABD8-00AC5FEE6B2F}"/>
              </a:ext>
            </a:extLst>
          </p:cNvPr>
          <p:cNvSpPr/>
          <p:nvPr/>
        </p:nvSpPr>
        <p:spPr>
          <a:xfrm>
            <a:off x="4231003" y="4468747"/>
            <a:ext cx="1152680"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경기도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6" name="타원 55">
            <a:extLst>
              <a:ext uri="{FF2B5EF4-FFF2-40B4-BE49-F238E27FC236}">
                <a16:creationId xmlns:a16="http://schemas.microsoft.com/office/drawing/2014/main" id="{EE832A58-D407-4DD7-A062-0D3C4DA18217}"/>
              </a:ext>
            </a:extLst>
          </p:cNvPr>
          <p:cNvSpPr/>
          <p:nvPr/>
        </p:nvSpPr>
        <p:spPr>
          <a:xfrm>
            <a:off x="7546702" y="4474249"/>
            <a:ext cx="1152680"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제주도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89" name="타원 88">
            <a:extLst>
              <a:ext uri="{FF2B5EF4-FFF2-40B4-BE49-F238E27FC236}">
                <a16:creationId xmlns:a16="http://schemas.microsoft.com/office/drawing/2014/main" id="{5B1074B3-221F-4843-9F42-32CF8A7E39FA}"/>
              </a:ext>
            </a:extLst>
          </p:cNvPr>
          <p:cNvSpPr/>
          <p:nvPr/>
        </p:nvSpPr>
        <p:spPr>
          <a:xfrm>
            <a:off x="5706878" y="4562968"/>
            <a:ext cx="1477142"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전라남도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Tree>
    <p:extLst>
      <p:ext uri="{BB962C8B-B14F-4D97-AF65-F5344CB8AC3E}">
        <p14:creationId xmlns:p14="http://schemas.microsoft.com/office/powerpoint/2010/main" val="22157733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 name="직사각형 4"/>
          <p:cNvSpPr/>
          <p:nvPr/>
        </p:nvSpPr>
        <p:spPr>
          <a:xfrm>
            <a:off x="707942" y="685617"/>
            <a:ext cx="10247572" cy="5358779"/>
          </a:xfrm>
          <a:prstGeom prst="rect">
            <a:avLst/>
          </a:pr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2" name="그룹 71"/>
          <p:cNvGrpSpPr/>
          <p:nvPr/>
        </p:nvGrpSpPr>
        <p:grpSpPr>
          <a:xfrm rot="21430038">
            <a:off x="10417163" y="4437462"/>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nvGrpSpPr>
          <p:cNvPr id="2" name="그룹 1"/>
          <p:cNvGrpSpPr/>
          <p:nvPr/>
        </p:nvGrpSpPr>
        <p:grpSpPr>
          <a:xfrm>
            <a:off x="589240" y="561241"/>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nvGrpSpPr>
          <p:cNvPr id="73" name="그룹 72"/>
          <p:cNvGrpSpPr/>
          <p:nvPr/>
        </p:nvGrpSpPr>
        <p:grpSpPr>
          <a:xfrm rot="1648442" flipH="1">
            <a:off x="-524219" y="355428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88" name="TextBox 87">
            <a:extLst>
              <a:ext uri="{FF2B5EF4-FFF2-40B4-BE49-F238E27FC236}">
                <a16:creationId xmlns:a16="http://schemas.microsoft.com/office/drawing/2014/main" id="{E5E4AEA5-9510-4FDE-A790-800B9DACC5B0}"/>
              </a:ext>
            </a:extLst>
          </p:cNvPr>
          <p:cNvSpPr txBox="1"/>
          <p:nvPr/>
        </p:nvSpPr>
        <p:spPr>
          <a:xfrm>
            <a:off x="1946922" y="928296"/>
            <a:ext cx="9054339"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1" i="0" u="none" strike="noStrike" kern="1200" cap="none" spc="0" normalizeH="0" baseline="0" noProof="0" dirty="0" smtClean="0">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rPr>
              <a:t>춘천시 </a:t>
            </a:r>
            <a:r>
              <a:rPr kumimoji="0" lang="ko-KR" altLang="en-US" sz="3600" b="1" i="0" u="none" strike="noStrike" kern="1200" cap="none" spc="0" normalizeH="0" baseline="0" noProof="0" dirty="0" err="1" smtClean="0">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rPr>
              <a:t>폭염대책</a:t>
            </a:r>
            <a:endParaRPr kumimoji="0" lang="en-US" altLang="ko-KR" sz="3600" b="1" i="0" u="none" strike="noStrike" kern="1200" cap="none" spc="0" normalizeH="0" baseline="0" noProof="0" dirty="0">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endParaRPr>
          </a:p>
        </p:txBody>
      </p:sp>
      <p:pic>
        <p:nvPicPr>
          <p:cNvPr id="3" name="그림 2"/>
          <p:cNvPicPr>
            <a:picLocks noChangeAspect="1"/>
          </p:cNvPicPr>
          <p:nvPr/>
        </p:nvPicPr>
        <p:blipFill>
          <a:blip r:embed="rId2"/>
          <a:stretch>
            <a:fillRect/>
          </a:stretch>
        </p:blipFill>
        <p:spPr>
          <a:xfrm>
            <a:off x="4660394" y="1977072"/>
            <a:ext cx="5293370" cy="419504"/>
          </a:xfrm>
          <a:prstGeom prst="rect">
            <a:avLst/>
          </a:prstGeom>
        </p:spPr>
      </p:pic>
      <p:sp>
        <p:nvSpPr>
          <p:cNvPr id="49" name="타원 48">
            <a:extLst>
              <a:ext uri="{FF2B5EF4-FFF2-40B4-BE49-F238E27FC236}">
                <a16:creationId xmlns:a16="http://schemas.microsoft.com/office/drawing/2014/main" id="{B36B251F-D97A-44C7-835F-195EE098D70C}"/>
              </a:ext>
            </a:extLst>
          </p:cNvPr>
          <p:cNvSpPr/>
          <p:nvPr/>
        </p:nvSpPr>
        <p:spPr>
          <a:xfrm>
            <a:off x="2277282" y="2908852"/>
            <a:ext cx="1665863" cy="13534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smtClean="0">
                <a:solidFill>
                  <a:schemeClr val="tx1"/>
                </a:solidFill>
                <a:latin typeface="1훈새마을운동 R" panose="02020603020101020101" pitchFamily="18" charset="-127"/>
                <a:ea typeface="1훈새마을운동 R" panose="02020603020101020101" pitchFamily="18" charset="-127"/>
              </a:rPr>
              <a:t>춘천시</a:t>
            </a:r>
            <a:endParaRPr lang="ko-KR" altLang="en-US" sz="2400" dirty="0">
              <a:solidFill>
                <a:schemeClr val="tx1"/>
              </a:solidFill>
              <a:latin typeface="1훈새마을운동 R" panose="02020603020101020101" pitchFamily="18" charset="-127"/>
              <a:ea typeface="1훈새마을운동 R" panose="02020603020101020101" pitchFamily="18" charset="-127"/>
            </a:endParaRPr>
          </a:p>
        </p:txBody>
      </p:sp>
      <p:sp>
        <p:nvSpPr>
          <p:cNvPr id="6" name="직사각형 5"/>
          <p:cNvSpPr/>
          <p:nvPr/>
        </p:nvSpPr>
        <p:spPr>
          <a:xfrm>
            <a:off x="4906015" y="4428006"/>
            <a:ext cx="1952162" cy="369332"/>
          </a:xfrm>
          <a:prstGeom prst="rect">
            <a:avLst/>
          </a:prstGeom>
          <a:noFill/>
        </p:spPr>
        <p:txBody>
          <a:bodyPr wrap="square" rtlCol="0">
            <a:spAutoFit/>
          </a:bodyPr>
          <a:lstStyle/>
          <a:p>
            <a:r>
              <a:rPr lang="ko-KR" altLang="en-US" dirty="0" err="1">
                <a:solidFill>
                  <a:prstClr val="black"/>
                </a:solidFill>
                <a:latin typeface="10X10 Bold" panose="020D0604000000000000" pitchFamily="50" charset="-127"/>
                <a:ea typeface="10X10 Bold" panose="020D0604000000000000" pitchFamily="50" charset="-127"/>
              </a:rPr>
              <a:t>그늘막쉼터</a:t>
            </a:r>
            <a:r>
              <a:rPr lang="ko-KR" altLang="en-US" dirty="0">
                <a:solidFill>
                  <a:prstClr val="black"/>
                </a:solidFill>
                <a:latin typeface="10X10 Bold" panose="020D0604000000000000" pitchFamily="50" charset="-127"/>
                <a:ea typeface="10X10 Bold" panose="020D0604000000000000" pitchFamily="50" charset="-127"/>
              </a:rPr>
              <a:t> </a:t>
            </a:r>
            <a:r>
              <a:rPr lang="en-US" altLang="ko-KR" dirty="0">
                <a:solidFill>
                  <a:prstClr val="black"/>
                </a:solidFill>
                <a:latin typeface="10X10 Bold" panose="020D0604000000000000" pitchFamily="50" charset="-127"/>
                <a:ea typeface="10X10 Bold" panose="020D0604000000000000" pitchFamily="50" charset="-127"/>
              </a:rPr>
              <a:t>85</a:t>
            </a:r>
            <a:r>
              <a:rPr lang="ko-KR" altLang="en-US" dirty="0">
                <a:solidFill>
                  <a:prstClr val="black"/>
                </a:solidFill>
                <a:latin typeface="10X10 Bold" panose="020D0604000000000000" pitchFamily="50" charset="-127"/>
                <a:ea typeface="10X10 Bold" panose="020D0604000000000000" pitchFamily="50" charset="-127"/>
              </a:rPr>
              <a:t>개소</a:t>
            </a:r>
          </a:p>
        </p:txBody>
      </p:sp>
      <p:pic>
        <p:nvPicPr>
          <p:cNvPr id="50" name="그림 49">
            <a:extLst>
              <a:ext uri="{FF2B5EF4-FFF2-40B4-BE49-F238E27FC236}">
                <a16:creationId xmlns:a16="http://schemas.microsoft.com/office/drawing/2014/main" id="{42E3492C-B5B6-4753-B17F-C2CB6AA1033D}"/>
              </a:ext>
            </a:extLst>
          </p:cNvPr>
          <p:cNvPicPr>
            <a:picLocks noChangeAspect="1"/>
          </p:cNvPicPr>
          <p:nvPr/>
        </p:nvPicPr>
        <p:blipFill rotWithShape="1">
          <a:blip r:embed="rId3"/>
          <a:srcRect l="23819" t="20754" r="30356" b="15755"/>
          <a:stretch/>
        </p:blipFill>
        <p:spPr>
          <a:xfrm>
            <a:off x="5196707" y="3161690"/>
            <a:ext cx="1370778" cy="1135876"/>
          </a:xfrm>
          <a:prstGeom prst="rect">
            <a:avLst/>
          </a:prstGeom>
        </p:spPr>
      </p:pic>
      <p:pic>
        <p:nvPicPr>
          <p:cNvPr id="59" name="그림 58">
            <a:extLst>
              <a:ext uri="{FF2B5EF4-FFF2-40B4-BE49-F238E27FC236}">
                <a16:creationId xmlns:a16="http://schemas.microsoft.com/office/drawing/2014/main" id="{733E4841-9F45-4198-BC1E-BE7050E64694}"/>
              </a:ext>
            </a:extLst>
          </p:cNvPr>
          <p:cNvPicPr>
            <a:picLocks noChangeAspect="1"/>
          </p:cNvPicPr>
          <p:nvPr/>
        </p:nvPicPr>
        <p:blipFill rotWithShape="1">
          <a:blip r:embed="rId4"/>
          <a:srcRect l="2629"/>
          <a:stretch/>
        </p:blipFill>
        <p:spPr>
          <a:xfrm>
            <a:off x="7340203" y="3145546"/>
            <a:ext cx="1657763" cy="642056"/>
          </a:xfrm>
          <a:prstGeom prst="rect">
            <a:avLst/>
          </a:prstGeom>
        </p:spPr>
      </p:pic>
      <p:pic>
        <p:nvPicPr>
          <p:cNvPr id="60" name="그림 59">
            <a:extLst>
              <a:ext uri="{FF2B5EF4-FFF2-40B4-BE49-F238E27FC236}">
                <a16:creationId xmlns:a16="http://schemas.microsoft.com/office/drawing/2014/main" id="{ABC556AC-91BA-4202-BDCE-9A05D897AEAE}"/>
              </a:ext>
            </a:extLst>
          </p:cNvPr>
          <p:cNvPicPr>
            <a:picLocks noChangeAspect="1"/>
          </p:cNvPicPr>
          <p:nvPr/>
        </p:nvPicPr>
        <p:blipFill rotWithShape="1">
          <a:blip r:embed="rId4"/>
          <a:srcRect l="2629"/>
          <a:stretch/>
        </p:blipFill>
        <p:spPr>
          <a:xfrm>
            <a:off x="8553014" y="3145546"/>
            <a:ext cx="1657763" cy="642056"/>
          </a:xfrm>
          <a:prstGeom prst="rect">
            <a:avLst/>
          </a:prstGeom>
        </p:spPr>
      </p:pic>
      <p:sp>
        <p:nvSpPr>
          <p:cNvPr id="7" name="직사각형 6"/>
          <p:cNvSpPr/>
          <p:nvPr/>
        </p:nvSpPr>
        <p:spPr>
          <a:xfrm>
            <a:off x="7895610" y="4348744"/>
            <a:ext cx="1779654" cy="369332"/>
          </a:xfrm>
          <a:prstGeom prst="rect">
            <a:avLst/>
          </a:prstGeom>
          <a:noFill/>
        </p:spPr>
        <p:txBody>
          <a:bodyPr wrap="square" rtlCol="0">
            <a:spAutoFit/>
          </a:bodyPr>
          <a:lstStyle/>
          <a:p>
            <a:r>
              <a:rPr lang="ko-KR" altLang="en-US" dirty="0" err="1">
                <a:solidFill>
                  <a:prstClr val="black"/>
                </a:solidFill>
                <a:latin typeface="10X10 Bold" panose="020D0604000000000000" pitchFamily="50" charset="-127"/>
                <a:ea typeface="10X10 Bold" panose="020D0604000000000000" pitchFamily="50" charset="-127"/>
              </a:rPr>
              <a:t>쿨링포그</a:t>
            </a:r>
            <a:r>
              <a:rPr lang="ko-KR" altLang="en-US" dirty="0">
                <a:solidFill>
                  <a:prstClr val="black"/>
                </a:solidFill>
                <a:latin typeface="10X10 Bold" panose="020D0604000000000000" pitchFamily="50" charset="-127"/>
                <a:ea typeface="10X10 Bold" panose="020D0604000000000000" pitchFamily="50" charset="-127"/>
              </a:rPr>
              <a:t> </a:t>
            </a:r>
            <a:r>
              <a:rPr lang="en-US" altLang="ko-KR" dirty="0">
                <a:solidFill>
                  <a:prstClr val="black"/>
                </a:solidFill>
                <a:latin typeface="10X10 Bold" panose="020D0604000000000000" pitchFamily="50" charset="-127"/>
                <a:ea typeface="10X10 Bold" panose="020D0604000000000000" pitchFamily="50" charset="-127"/>
              </a:rPr>
              <a:t>6</a:t>
            </a:r>
            <a:r>
              <a:rPr lang="ko-KR" altLang="en-US" dirty="0">
                <a:solidFill>
                  <a:prstClr val="black"/>
                </a:solidFill>
                <a:latin typeface="10X10 Bold" panose="020D0604000000000000" pitchFamily="50" charset="-127"/>
                <a:ea typeface="10X10 Bold" panose="020D0604000000000000" pitchFamily="50" charset="-127"/>
              </a:rPr>
              <a:t>개소</a:t>
            </a:r>
          </a:p>
        </p:txBody>
      </p:sp>
      <p:sp>
        <p:nvSpPr>
          <p:cNvPr id="8" name="TextBox 7"/>
          <p:cNvSpPr txBox="1"/>
          <p:nvPr/>
        </p:nvSpPr>
        <p:spPr>
          <a:xfrm>
            <a:off x="9137368" y="1655915"/>
            <a:ext cx="935098" cy="307777"/>
          </a:xfrm>
          <a:prstGeom prst="rect">
            <a:avLst/>
          </a:prstGeom>
          <a:solidFill>
            <a:schemeClr val="bg1"/>
          </a:solidFill>
        </p:spPr>
        <p:txBody>
          <a:bodyPr wrap="square" rtlCol="0">
            <a:spAutoFit/>
          </a:bodyPr>
          <a:lstStyle/>
          <a:p>
            <a:r>
              <a:rPr lang="ko-KR" altLang="en-US" sz="1400" b="1" dirty="0" smtClean="0"/>
              <a:t>국제뉴스</a:t>
            </a:r>
            <a:endParaRPr lang="ko-KR" altLang="en-US" sz="1400" b="1" dirty="0"/>
          </a:p>
        </p:txBody>
      </p:sp>
    </p:spTree>
    <p:extLst>
      <p:ext uri="{BB962C8B-B14F-4D97-AF65-F5344CB8AC3E}">
        <p14:creationId xmlns:p14="http://schemas.microsoft.com/office/powerpoint/2010/main" val="11180748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8" name="그룹 7"/>
          <p:cNvGrpSpPr/>
          <p:nvPr/>
        </p:nvGrpSpPr>
        <p:grpSpPr>
          <a:xfrm>
            <a:off x="162469" y="-136758"/>
            <a:ext cx="12156791" cy="7131516"/>
            <a:chOff x="191742" y="-143873"/>
            <a:chExt cx="12156791" cy="7131516"/>
          </a:xfrm>
        </p:grpSpPr>
        <p:sp>
          <p:nvSpPr>
            <p:cNvPr id="40" name="직각 삼각형 39"/>
            <p:cNvSpPr/>
            <p:nvPr/>
          </p:nvSpPr>
          <p:spPr>
            <a:xfrm flipH="1" flipV="1">
              <a:off x="10099132" y="214188"/>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 name="직각 삼각형 1"/>
            <p:cNvSpPr/>
            <p:nvPr/>
          </p:nvSpPr>
          <p:spPr>
            <a:xfrm flipV="1">
              <a:off x="191742" y="284540"/>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 name="직사각형 4"/>
            <p:cNvSpPr/>
            <p:nvPr/>
          </p:nvSpPr>
          <p:spPr>
            <a:xfrm>
              <a:off x="375978" y="320668"/>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5" name="모서리가 둥근 직사각형 34"/>
            <p:cNvSpPr/>
            <p:nvPr/>
          </p:nvSpPr>
          <p:spPr>
            <a:xfrm rot="20908463" flipH="1">
              <a:off x="9208681" y="-143873"/>
              <a:ext cx="2214521" cy="5953809"/>
            </a:xfrm>
            <a:prstGeom prst="roundRect">
              <a:avLst>
                <a:gd name="adj" fmla="val 50000"/>
              </a:avLst>
            </a:prstGeom>
            <a:gradFill flip="none" rotWithShape="1">
              <a:gsLst>
                <a:gs pos="0">
                  <a:schemeClr val="tx1">
                    <a:tint val="44500"/>
                    <a:satMod val="160000"/>
                  </a:schemeClr>
                </a:gs>
                <a:gs pos="93000">
                  <a:schemeClr val="tx1">
                    <a:tint val="23500"/>
                    <a:satMod val="160000"/>
                    <a:alpha val="0"/>
                  </a:schemeClr>
                </a:gs>
              </a:gsLst>
              <a:lin ang="0" scaled="1"/>
              <a:tileRect/>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6" name="그룹 5"/>
            <p:cNvGrpSpPr/>
            <p:nvPr/>
          </p:nvGrpSpPr>
          <p:grpSpPr>
            <a:xfrm>
              <a:off x="10550547" y="4274654"/>
              <a:ext cx="1797986" cy="2712989"/>
              <a:chOff x="10550547" y="4274654"/>
              <a:chExt cx="1797986" cy="2712989"/>
            </a:xfrm>
            <a:effectLst>
              <a:outerShdw blurRad="127000" dist="38100" dir="10800000" algn="r" rotWithShape="0">
                <a:prstClr val="black">
                  <a:alpha val="40000"/>
                </a:prstClr>
              </a:outerShdw>
            </a:effectLst>
          </p:grpSpPr>
          <p:grpSp>
            <p:nvGrpSpPr>
              <p:cNvPr id="68" name="그룹 67"/>
              <p:cNvGrpSpPr/>
              <p:nvPr/>
            </p:nvGrpSpPr>
            <p:grpSpPr>
              <a:xfrm rot="21430038">
                <a:off x="10550547" y="4274654"/>
                <a:ext cx="1447091" cy="2203952"/>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69" name="순서도: 저장 데이터 68"/>
              <p:cNvSpPr/>
              <p:nvPr/>
            </p:nvSpPr>
            <p:spPr>
              <a:xfrm rot="3986696">
                <a:off x="11583868" y="5927398"/>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2" name="자유형 41"/>
              <p:cNvSpPr/>
              <p:nvPr/>
            </p:nvSpPr>
            <p:spPr>
              <a:xfrm rot="3986696">
                <a:off x="11547109" y="6186218"/>
                <a:ext cx="618232" cy="984617"/>
              </a:xfrm>
              <a:custGeom>
                <a:avLst/>
                <a:gdLst>
                  <a:gd name="connsiteX0" fmla="*/ 29996 w 618232"/>
                  <a:gd name="connsiteY0" fmla="*/ 0 h 984617"/>
                  <a:gd name="connsiteX1" fmla="*/ 618232 w 618232"/>
                  <a:gd name="connsiteY1" fmla="*/ 256444 h 984617"/>
                  <a:gd name="connsiteX2" fmla="*/ 301041 w 618232"/>
                  <a:gd name="connsiteY2" fmla="*/ 984020 h 984617"/>
                  <a:gd name="connsiteX3" fmla="*/ 152768 w 618232"/>
                  <a:gd name="connsiteY3" fmla="*/ 984617 h 984617"/>
                  <a:gd name="connsiteX4" fmla="*/ 152759 w 618232"/>
                  <a:gd name="connsiteY4" fmla="*/ 982396 h 984617"/>
                  <a:gd name="connsiteX5" fmla="*/ 46023 w 618232"/>
                  <a:gd name="connsiteY5" fmla="*/ 982396 h 984617"/>
                  <a:gd name="connsiteX6" fmla="*/ 0 w 618232"/>
                  <a:gd name="connsiteY6" fmla="*/ 474992 h 984617"/>
                  <a:gd name="connsiteX7" fmla="*/ 29144 w 618232"/>
                  <a:gd name="connsiteY7" fmla="*/ 2790 h 9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232" h="984617">
                    <a:moveTo>
                      <a:pt x="29996" y="0"/>
                    </a:moveTo>
                    <a:lnTo>
                      <a:pt x="618232" y="256444"/>
                    </a:lnTo>
                    <a:lnTo>
                      <a:pt x="301041" y="984020"/>
                    </a:lnTo>
                    <a:lnTo>
                      <a:pt x="152768" y="984617"/>
                    </a:lnTo>
                    <a:lnTo>
                      <a:pt x="152759" y="982396"/>
                    </a:lnTo>
                    <a:lnTo>
                      <a:pt x="46023" y="982396"/>
                    </a:lnTo>
                    <a:cubicBezTo>
                      <a:pt x="20596" y="982396"/>
                      <a:pt x="0" y="755181"/>
                      <a:pt x="0" y="474992"/>
                    </a:cubicBezTo>
                    <a:cubicBezTo>
                      <a:pt x="0" y="260473"/>
                      <a:pt x="12073" y="77006"/>
                      <a:pt x="29144" y="2790"/>
                    </a:cubicBez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3" name="TextBox 2">
            <a:extLst>
              <a:ext uri="{FF2B5EF4-FFF2-40B4-BE49-F238E27FC236}">
                <a16:creationId xmlns:a16="http://schemas.microsoft.com/office/drawing/2014/main" id="{DC060442-5728-4B8E-8485-0639A5E26757}"/>
              </a:ext>
            </a:extLst>
          </p:cNvPr>
          <p:cNvSpPr txBox="1"/>
          <p:nvPr/>
        </p:nvSpPr>
        <p:spPr>
          <a:xfrm>
            <a:off x="1420039" y="643781"/>
            <a:ext cx="9054339"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1" i="0" u="none" strike="noStrike" kern="1200" cap="none" spc="0" normalizeH="0" baseline="0" noProof="0" dirty="0" err="1">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rPr>
              <a:t>쿨링포그</a:t>
            </a:r>
            <a:endParaRPr kumimoji="0" lang="en-US" altLang="ko-KR" sz="3600" b="1" i="0" u="none" strike="noStrike" kern="1200" cap="none" spc="0" normalizeH="0" baseline="0" noProof="0" dirty="0">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endParaRPr>
          </a:p>
        </p:txBody>
      </p:sp>
      <p:grpSp>
        <p:nvGrpSpPr>
          <p:cNvPr id="24" name="그룹 23">
            <a:extLst>
              <a:ext uri="{FF2B5EF4-FFF2-40B4-BE49-F238E27FC236}">
                <a16:creationId xmlns:a16="http://schemas.microsoft.com/office/drawing/2014/main" id="{AB008F1A-5074-43AD-AC69-307A57BBF78A}"/>
              </a:ext>
            </a:extLst>
          </p:cNvPr>
          <p:cNvGrpSpPr/>
          <p:nvPr/>
        </p:nvGrpSpPr>
        <p:grpSpPr>
          <a:xfrm>
            <a:off x="2481742" y="2641012"/>
            <a:ext cx="2102625" cy="1528012"/>
            <a:chOff x="1671751" y="1955795"/>
            <a:chExt cx="2488910" cy="1942130"/>
          </a:xfrm>
        </p:grpSpPr>
        <p:pic>
          <p:nvPicPr>
            <p:cNvPr id="15" name="그림 14">
              <a:extLst>
                <a:ext uri="{FF2B5EF4-FFF2-40B4-BE49-F238E27FC236}">
                  <a16:creationId xmlns:a16="http://schemas.microsoft.com/office/drawing/2014/main" id="{4BEF5AC1-09B2-4576-9300-133D0A5EE5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1751" y="1955795"/>
              <a:ext cx="1473205" cy="1473205"/>
            </a:xfrm>
            <a:prstGeom prst="rect">
              <a:avLst/>
            </a:prstGeom>
          </p:spPr>
        </p:pic>
        <p:sp>
          <p:nvSpPr>
            <p:cNvPr id="16" name="TextBox 15">
              <a:extLst>
                <a:ext uri="{FF2B5EF4-FFF2-40B4-BE49-F238E27FC236}">
                  <a16:creationId xmlns:a16="http://schemas.microsoft.com/office/drawing/2014/main" id="{97857CC7-9AF8-48A4-B96A-DE72A648D7F5}"/>
                </a:ext>
              </a:extLst>
            </p:cNvPr>
            <p:cNvSpPr txBox="1"/>
            <p:nvPr/>
          </p:nvSpPr>
          <p:spPr>
            <a:xfrm>
              <a:off x="2000255" y="2632453"/>
              <a:ext cx="973584" cy="415672"/>
            </a:xfrm>
            <a:prstGeom prst="rect">
              <a:avLst/>
            </a:prstGeom>
            <a:noFill/>
          </p:spPr>
          <p:txBody>
            <a:bodyPr wrap="square" rtlCol="0">
              <a:spAutoFit/>
            </a:bodyPr>
            <a:lstStyle/>
            <a:p>
              <a:r>
                <a:rPr lang="ko-KR" altLang="en-US" dirty="0">
                  <a:latin typeface="1훈떡볶이 R" panose="02020603020101020101" pitchFamily="18" charset="-127"/>
                  <a:ea typeface="1훈떡볶이 R" panose="02020603020101020101" pitchFamily="18" charset="-127"/>
                </a:rPr>
                <a:t>빗방울</a:t>
              </a:r>
            </a:p>
          </p:txBody>
        </p:sp>
        <p:cxnSp>
          <p:nvCxnSpPr>
            <p:cNvPr id="20" name="직선 연결선 19">
              <a:extLst>
                <a:ext uri="{FF2B5EF4-FFF2-40B4-BE49-F238E27FC236}">
                  <a16:creationId xmlns:a16="http://schemas.microsoft.com/office/drawing/2014/main" id="{603700F5-6E95-4986-A148-885987CE65BB}"/>
                </a:ext>
              </a:extLst>
            </p:cNvPr>
            <p:cNvCxnSpPr/>
            <p:nvPr/>
          </p:nvCxnSpPr>
          <p:spPr>
            <a:xfrm flipH="1">
              <a:off x="2512142" y="2936892"/>
              <a:ext cx="808130" cy="751840"/>
            </a:xfrm>
            <a:prstGeom prst="line">
              <a:avLst/>
            </a:prstGeom>
            <a:ln w="22225" cap="sq"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62F31D8E-5AD5-4D55-8428-6F8DCD098A09}"/>
                </a:ext>
              </a:extLst>
            </p:cNvPr>
            <p:cNvSpPr txBox="1"/>
            <p:nvPr/>
          </p:nvSpPr>
          <p:spPr>
            <a:xfrm>
              <a:off x="2893956" y="3311141"/>
              <a:ext cx="1266705" cy="586784"/>
            </a:xfrm>
            <a:prstGeom prst="rect">
              <a:avLst/>
            </a:prstGeom>
            <a:noFill/>
          </p:spPr>
          <p:txBody>
            <a:bodyPr wrap="square" rtlCol="0">
              <a:spAutoFit/>
            </a:bodyPr>
            <a:lstStyle/>
            <a:p>
              <a:r>
                <a:rPr lang="en-US" altLang="ko-KR" sz="2400" dirty="0">
                  <a:latin typeface="1훈솜사탕 R" panose="02020603020101020101" pitchFamily="18" charset="-127"/>
                  <a:ea typeface="1훈솜사탕 R" panose="02020603020101020101" pitchFamily="18" charset="-127"/>
                </a:rPr>
                <a:t>1000</a:t>
              </a:r>
              <a:r>
                <a:rPr lang="ko-KR" altLang="en-US" sz="2400" dirty="0">
                  <a:latin typeface="1훈솜사탕 R" panose="02020603020101020101" pitchFamily="18" charset="-127"/>
                  <a:ea typeface="1훈솜사탕 R" panose="02020603020101020101" pitchFamily="18" charset="-127"/>
                </a:rPr>
                <a:t>만</a:t>
              </a:r>
            </a:p>
          </p:txBody>
        </p:sp>
      </p:grpSp>
      <p:sp>
        <p:nvSpPr>
          <p:cNvPr id="23" name="구름 22">
            <a:extLst>
              <a:ext uri="{FF2B5EF4-FFF2-40B4-BE49-F238E27FC236}">
                <a16:creationId xmlns:a16="http://schemas.microsoft.com/office/drawing/2014/main" id="{EBC7A170-1FD4-4613-A547-D504E667C300}"/>
              </a:ext>
            </a:extLst>
          </p:cNvPr>
          <p:cNvSpPr/>
          <p:nvPr/>
        </p:nvSpPr>
        <p:spPr>
          <a:xfrm rot="10800000">
            <a:off x="1513768" y="2247164"/>
            <a:ext cx="3715342" cy="2285255"/>
          </a:xfrm>
          <a:prstGeom prst="cloud">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연결선: 구부러짐 25">
            <a:extLst>
              <a:ext uri="{FF2B5EF4-FFF2-40B4-BE49-F238E27FC236}">
                <a16:creationId xmlns:a16="http://schemas.microsoft.com/office/drawing/2014/main" id="{B1652E10-B3E6-40EB-ACB7-0F3C6D99C50D}"/>
              </a:ext>
            </a:extLst>
          </p:cNvPr>
          <p:cNvCxnSpPr>
            <a:cxnSpLocks/>
          </p:cNvCxnSpPr>
          <p:nvPr/>
        </p:nvCxnSpPr>
        <p:spPr>
          <a:xfrm rot="10800000">
            <a:off x="3655676" y="4824114"/>
            <a:ext cx="822630" cy="273867"/>
          </a:xfrm>
          <a:prstGeom prst="curvedConnector3">
            <a:avLst>
              <a:gd name="adj1" fmla="val 44604"/>
            </a:avLst>
          </a:prstGeom>
          <a:ln w="50800" cap="flat" cmpd="dbl" algn="ctr">
            <a:solidFill>
              <a:schemeClr val="accent1">
                <a:lumMod val="50000"/>
              </a:schemeClr>
            </a:solidFill>
            <a:prstDash val="solid"/>
            <a:round/>
            <a:headEnd type="none" w="med" len="med"/>
            <a:tailEnd type="triangle"/>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637DCAC6-EBEF-451B-85A1-D70E618729D3}"/>
              </a:ext>
            </a:extLst>
          </p:cNvPr>
          <p:cNvSpPr txBox="1"/>
          <p:nvPr/>
        </p:nvSpPr>
        <p:spPr>
          <a:xfrm>
            <a:off x="4558588" y="5053825"/>
            <a:ext cx="1807670" cy="523220"/>
          </a:xfrm>
          <a:prstGeom prst="rect">
            <a:avLst/>
          </a:prstGeom>
          <a:noFill/>
        </p:spPr>
        <p:txBody>
          <a:bodyPr wrap="square" rtlCol="0">
            <a:spAutoFit/>
          </a:bodyPr>
          <a:lstStyle/>
          <a:p>
            <a:r>
              <a:rPr lang="ko-KR" altLang="en-US" sz="2800" dirty="0">
                <a:latin typeface="DX국민시대" panose="02020600000000000000" pitchFamily="18" charset="-127"/>
                <a:ea typeface="DX국민시대" panose="02020600000000000000" pitchFamily="18" charset="-127"/>
              </a:rPr>
              <a:t>열 에너지</a:t>
            </a:r>
          </a:p>
        </p:txBody>
      </p:sp>
      <p:sp>
        <p:nvSpPr>
          <p:cNvPr id="63" name="TextBox 62">
            <a:extLst>
              <a:ext uri="{FF2B5EF4-FFF2-40B4-BE49-F238E27FC236}">
                <a16:creationId xmlns:a16="http://schemas.microsoft.com/office/drawing/2014/main" id="{66835BFC-586A-4BF1-A4E3-029556DE3770}"/>
              </a:ext>
            </a:extLst>
          </p:cNvPr>
          <p:cNvSpPr txBox="1"/>
          <p:nvPr/>
        </p:nvSpPr>
        <p:spPr>
          <a:xfrm rot="1474006">
            <a:off x="3941531" y="4590225"/>
            <a:ext cx="649286" cy="338554"/>
          </a:xfrm>
          <a:prstGeom prst="rect">
            <a:avLst/>
          </a:prstGeom>
          <a:noFill/>
        </p:spPr>
        <p:txBody>
          <a:bodyPr wrap="square" rtlCol="0">
            <a:spAutoFit/>
          </a:bodyPr>
          <a:lstStyle/>
          <a:p>
            <a:r>
              <a:rPr lang="ko-KR" altLang="en-US" sz="1600" dirty="0">
                <a:latin typeface="DX백두산B" panose="02010606000101010101" pitchFamily="2" charset="-127"/>
                <a:ea typeface="DX백두산B" panose="02010606000101010101" pitchFamily="2" charset="-127"/>
              </a:rPr>
              <a:t>흡수</a:t>
            </a:r>
          </a:p>
        </p:txBody>
      </p:sp>
      <p:sp>
        <p:nvSpPr>
          <p:cNvPr id="65" name="TextBox 64">
            <a:extLst>
              <a:ext uri="{FF2B5EF4-FFF2-40B4-BE49-F238E27FC236}">
                <a16:creationId xmlns:a16="http://schemas.microsoft.com/office/drawing/2014/main" id="{7FDDA570-8174-4979-BE18-B5C5E03F5C86}"/>
              </a:ext>
            </a:extLst>
          </p:cNvPr>
          <p:cNvSpPr txBox="1"/>
          <p:nvPr/>
        </p:nvSpPr>
        <p:spPr>
          <a:xfrm>
            <a:off x="4443251" y="1451203"/>
            <a:ext cx="1153897" cy="646331"/>
          </a:xfrm>
          <a:prstGeom prst="rect">
            <a:avLst/>
          </a:prstGeom>
          <a:noFill/>
        </p:spPr>
        <p:txBody>
          <a:bodyPr wrap="square" rtlCol="0">
            <a:spAutoFit/>
          </a:bodyPr>
          <a:lstStyle/>
          <a:p>
            <a:r>
              <a:rPr lang="ko-KR" altLang="en-US" sz="3600" dirty="0">
                <a:solidFill>
                  <a:schemeClr val="accent1">
                    <a:lumMod val="50000"/>
                  </a:schemeClr>
                </a:solidFill>
                <a:latin typeface="1훈새마을운동 R" panose="02020603020101020101" pitchFamily="18" charset="-127"/>
                <a:ea typeface="1훈새마을운동 R" panose="02020603020101020101" pitchFamily="18" charset="-127"/>
              </a:rPr>
              <a:t>기화</a:t>
            </a:r>
          </a:p>
        </p:txBody>
      </p:sp>
      <p:sp>
        <p:nvSpPr>
          <p:cNvPr id="28" name="사각형: 둥근 모서리 27">
            <a:extLst>
              <a:ext uri="{FF2B5EF4-FFF2-40B4-BE49-F238E27FC236}">
                <a16:creationId xmlns:a16="http://schemas.microsoft.com/office/drawing/2014/main" id="{1951C4C0-874E-4137-B07C-C1FAB2AC4C8F}"/>
              </a:ext>
            </a:extLst>
          </p:cNvPr>
          <p:cNvSpPr/>
          <p:nvPr/>
        </p:nvSpPr>
        <p:spPr>
          <a:xfrm>
            <a:off x="2942538" y="1806916"/>
            <a:ext cx="935998" cy="249785"/>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D25BC594-23D4-4B98-98A8-B7958ACC8288}"/>
              </a:ext>
            </a:extLst>
          </p:cNvPr>
          <p:cNvSpPr txBox="1"/>
          <p:nvPr/>
        </p:nvSpPr>
        <p:spPr>
          <a:xfrm>
            <a:off x="3023846" y="1777326"/>
            <a:ext cx="886525" cy="338554"/>
          </a:xfrm>
          <a:prstGeom prst="rect">
            <a:avLst/>
          </a:prstGeom>
          <a:noFill/>
        </p:spPr>
        <p:txBody>
          <a:bodyPr wrap="square" rtlCol="0">
            <a:spAutoFit/>
          </a:bodyPr>
          <a:lstStyle/>
          <a:p>
            <a:r>
              <a:rPr lang="en-US" altLang="ko-KR" sz="1600" dirty="0">
                <a:solidFill>
                  <a:srgbClr val="C00000"/>
                </a:solidFill>
                <a:latin typeface="1훈새마을운동 R" panose="02020603020101020101" pitchFamily="18" charset="-127"/>
                <a:ea typeface="1훈새마을운동 R" panose="02020603020101020101" pitchFamily="18" charset="-127"/>
              </a:rPr>
              <a:t>-3~5°C</a:t>
            </a:r>
            <a:endParaRPr lang="ko-KR" altLang="en-US" sz="1600" dirty="0">
              <a:solidFill>
                <a:srgbClr val="C00000"/>
              </a:solidFill>
              <a:latin typeface="1훈새마을운동 R" panose="02020603020101020101" pitchFamily="18" charset="-127"/>
              <a:ea typeface="1훈새마을운동 R" panose="02020603020101020101" pitchFamily="18" charset="-127"/>
            </a:endParaRPr>
          </a:p>
        </p:txBody>
      </p:sp>
      <p:sp>
        <p:nvSpPr>
          <p:cNvPr id="11" name="화살표: 줄무늬가 있는 오른쪽 10">
            <a:extLst>
              <a:ext uri="{FF2B5EF4-FFF2-40B4-BE49-F238E27FC236}">
                <a16:creationId xmlns:a16="http://schemas.microsoft.com/office/drawing/2014/main" id="{CD507830-DAF6-42CF-8828-858C702A873B}"/>
              </a:ext>
            </a:extLst>
          </p:cNvPr>
          <p:cNvSpPr/>
          <p:nvPr/>
        </p:nvSpPr>
        <p:spPr>
          <a:xfrm rot="18263854">
            <a:off x="4248043" y="2184844"/>
            <a:ext cx="390417" cy="313156"/>
          </a:xfrm>
          <a:prstGeom prst="striped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그림 26">
            <a:extLst>
              <a:ext uri="{FF2B5EF4-FFF2-40B4-BE49-F238E27FC236}">
                <a16:creationId xmlns:a16="http://schemas.microsoft.com/office/drawing/2014/main" id="{D918F723-A7DA-4276-8769-82769C9DF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8205" y="1652093"/>
            <a:ext cx="4150249" cy="2952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766612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65" name="직사각형 4">
            <a:extLst>
              <a:ext uri="{FF2B5EF4-FFF2-40B4-BE49-F238E27FC236}">
                <a16:creationId xmlns:a16="http://schemas.microsoft.com/office/drawing/2014/main" id="{108DAEE6-997B-442B-A07D-15382660137C}"/>
              </a:ext>
            </a:extLst>
          </p:cNvPr>
          <p:cNvSpPr/>
          <p:nvPr/>
        </p:nvSpPr>
        <p:spPr>
          <a:xfrm>
            <a:off x="511782" y="289900"/>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TextBox 13">
            <a:extLst>
              <a:ext uri="{FF2B5EF4-FFF2-40B4-BE49-F238E27FC236}">
                <a16:creationId xmlns:a16="http://schemas.microsoft.com/office/drawing/2014/main" id="{DD9C7D27-6B3E-459D-A75B-64B11527B595}"/>
              </a:ext>
            </a:extLst>
          </p:cNvPr>
          <p:cNvSpPr txBox="1"/>
          <p:nvPr/>
        </p:nvSpPr>
        <p:spPr>
          <a:xfrm>
            <a:off x="2774137" y="2067776"/>
            <a:ext cx="2443351"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쿨링</a:t>
            </a:r>
            <a:r>
              <a:rPr kumimoji="0" lang="en-US" altLang="ko-KR"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(cooling)</a:t>
            </a:r>
            <a:endPar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15" name="TextBox 14">
            <a:extLst>
              <a:ext uri="{FF2B5EF4-FFF2-40B4-BE49-F238E27FC236}">
                <a16:creationId xmlns:a16="http://schemas.microsoft.com/office/drawing/2014/main" id="{015120FE-91AE-4561-8902-2E4728CCCB1B}"/>
              </a:ext>
            </a:extLst>
          </p:cNvPr>
          <p:cNvSpPr txBox="1"/>
          <p:nvPr/>
        </p:nvSpPr>
        <p:spPr>
          <a:xfrm>
            <a:off x="2888114" y="3187482"/>
            <a:ext cx="2180107"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-3~5</a:t>
            </a:r>
            <a:r>
              <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도 감소 </a:t>
            </a:r>
          </a:p>
        </p:txBody>
      </p:sp>
      <p:sp>
        <p:nvSpPr>
          <p:cNvPr id="77" name="TextBox 76">
            <a:extLst>
              <a:ext uri="{FF2B5EF4-FFF2-40B4-BE49-F238E27FC236}">
                <a16:creationId xmlns:a16="http://schemas.microsoft.com/office/drawing/2014/main" id="{375667C0-DFD1-4CB3-95FE-015DC0E9B0C8}"/>
              </a:ext>
            </a:extLst>
          </p:cNvPr>
          <p:cNvSpPr txBox="1"/>
          <p:nvPr/>
        </p:nvSpPr>
        <p:spPr>
          <a:xfrm>
            <a:off x="5458648" y="3556814"/>
            <a:ext cx="2185463"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미세먼지를 가라앉힘 </a:t>
            </a:r>
          </a:p>
        </p:txBody>
      </p:sp>
      <p:sp>
        <p:nvSpPr>
          <p:cNvPr id="78" name="TextBox 77">
            <a:extLst>
              <a:ext uri="{FF2B5EF4-FFF2-40B4-BE49-F238E27FC236}">
                <a16:creationId xmlns:a16="http://schemas.microsoft.com/office/drawing/2014/main" id="{CDDBA27D-3455-4D0F-910F-84EC1ACF909C}"/>
              </a:ext>
            </a:extLst>
          </p:cNvPr>
          <p:cNvSpPr txBox="1"/>
          <p:nvPr/>
        </p:nvSpPr>
        <p:spPr>
          <a:xfrm>
            <a:off x="7938841" y="3177699"/>
            <a:ext cx="2442994"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저 전력</a:t>
            </a:r>
            <a:r>
              <a:rPr kumimoji="0" lang="en-US" altLang="ko-KR"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 </a:t>
            </a:r>
            <a:r>
              <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효율적</a:t>
            </a:r>
            <a:r>
              <a:rPr kumimoji="0" lang="en-US" altLang="ko-KR"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 </a:t>
            </a:r>
            <a:r>
              <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자동화</a:t>
            </a:r>
          </a:p>
        </p:txBody>
      </p:sp>
      <p:sp>
        <p:nvSpPr>
          <p:cNvPr id="37" name="이등변 삼각형 36">
            <a:extLst>
              <a:ext uri="{FF2B5EF4-FFF2-40B4-BE49-F238E27FC236}">
                <a16:creationId xmlns:a16="http://schemas.microsoft.com/office/drawing/2014/main" id="{A9CCC0B1-BB22-4D99-A5CD-30EFE5F818C8}"/>
              </a:ext>
            </a:extLst>
          </p:cNvPr>
          <p:cNvSpPr/>
          <p:nvPr/>
        </p:nvSpPr>
        <p:spPr>
          <a:xfrm>
            <a:off x="3882302" y="1393143"/>
            <a:ext cx="4560632" cy="3353662"/>
          </a:xfrm>
          <a:prstGeom prst="triangle">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0" name="TextBox 79">
            <a:extLst>
              <a:ext uri="{FF2B5EF4-FFF2-40B4-BE49-F238E27FC236}">
                <a16:creationId xmlns:a16="http://schemas.microsoft.com/office/drawing/2014/main" id="{6E932998-EE45-42B9-9BE5-84C87760943E}"/>
              </a:ext>
            </a:extLst>
          </p:cNvPr>
          <p:cNvSpPr txBox="1"/>
          <p:nvPr/>
        </p:nvSpPr>
        <p:spPr>
          <a:xfrm>
            <a:off x="5669862" y="3187482"/>
            <a:ext cx="985511" cy="584775"/>
          </a:xfrm>
          <a:prstGeom prst="rect">
            <a:avLst/>
          </a:prstGeom>
          <a:solidFill>
            <a:schemeClr val="accent2">
              <a:lumMod val="40000"/>
              <a:lumOff val="60000"/>
            </a:schemeClr>
          </a:solidFill>
          <a:ln>
            <a:no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장점</a:t>
            </a:r>
            <a:endPar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75" name="TextBox 74">
            <a:extLst>
              <a:ext uri="{FF2B5EF4-FFF2-40B4-BE49-F238E27FC236}">
                <a16:creationId xmlns:a16="http://schemas.microsoft.com/office/drawing/2014/main" id="{12A35668-375B-49D8-9484-49262335079C}"/>
              </a:ext>
            </a:extLst>
          </p:cNvPr>
          <p:cNvSpPr txBox="1"/>
          <p:nvPr/>
        </p:nvSpPr>
        <p:spPr>
          <a:xfrm>
            <a:off x="5527477" y="4892464"/>
            <a:ext cx="1727713"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smtClean="0">
                <a:ln>
                  <a:noFill/>
                </a:ln>
                <a:solidFill>
                  <a:prstClr val="black"/>
                </a:solidFill>
                <a:effectLst/>
                <a:uLnTx/>
                <a:uFillTx/>
                <a:latin typeface="10X10 Bold" panose="020D0604000000000000" pitchFamily="50" charset="-127"/>
                <a:ea typeface="10X10 Bold" panose="020D0604000000000000" pitchFamily="50" charset="-127"/>
                <a:cs typeface="+mn-cs"/>
              </a:rPr>
              <a:t>미세먼지</a:t>
            </a:r>
            <a:endPar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6" name="직사각형 5"/>
          <p:cNvSpPr/>
          <p:nvPr/>
        </p:nvSpPr>
        <p:spPr>
          <a:xfrm>
            <a:off x="7708988" y="1644210"/>
            <a:ext cx="2672847" cy="154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3A21A8BB-2066-4F06-BE14-2C5C782035C4}"/>
              </a:ext>
            </a:extLst>
          </p:cNvPr>
          <p:cNvSpPr txBox="1"/>
          <p:nvPr/>
        </p:nvSpPr>
        <p:spPr>
          <a:xfrm>
            <a:off x="8411807" y="2077464"/>
            <a:ext cx="1207652"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효율성</a:t>
            </a:r>
          </a:p>
        </p:txBody>
      </p:sp>
      <p:sp>
        <p:nvSpPr>
          <p:cNvPr id="5" name="직사각형 4"/>
          <p:cNvSpPr/>
          <p:nvPr/>
        </p:nvSpPr>
        <p:spPr>
          <a:xfrm>
            <a:off x="7437325" y="1465300"/>
            <a:ext cx="3010419" cy="1656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213DD25C-8ED7-4951-BBD5-A3E0972BC067}"/>
              </a:ext>
            </a:extLst>
          </p:cNvPr>
          <p:cNvSpPr txBox="1"/>
          <p:nvPr/>
        </p:nvSpPr>
        <p:spPr>
          <a:xfrm>
            <a:off x="7938841" y="1933633"/>
            <a:ext cx="2521166" cy="129266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rPr>
              <a:t>전력소비</a:t>
            </a:r>
            <a:r>
              <a:rPr kumimoji="0" lang="en-US" altLang="ko-KR"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rPr>
              <a:t>: </a:t>
            </a:r>
            <a:r>
              <a:rPr kumimoji="0" lang="ko-KR" altLang="en-US"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rPr>
              <a:t>에어컨의 </a:t>
            </a:r>
            <a:r>
              <a:rPr lang="en-US" altLang="ko-KR" dirty="0">
                <a:solidFill>
                  <a:prstClr val="black"/>
                </a:solidFill>
                <a:latin typeface="10X10 Bold" panose="020D0604000000000000" pitchFamily="50" charset="-127"/>
                <a:ea typeface="10X10 Bold" panose="020D0604000000000000" pitchFamily="50" charset="-127"/>
              </a:rPr>
              <a:t>1/40</a:t>
            </a:r>
            <a:endParaRPr kumimoji="0" lang="en-US" altLang="ko-KR"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000" dirty="0">
                <a:solidFill>
                  <a:prstClr val="black"/>
                </a:solidFill>
                <a:latin typeface="10X10 Bold" panose="020D0604000000000000" pitchFamily="50" charset="-127"/>
                <a:ea typeface="10X10 Bold" panose="020D0604000000000000" pitchFamily="50" charset="-127"/>
              </a:rPr>
              <a:t>기준온도</a:t>
            </a:r>
            <a:r>
              <a:rPr lang="en-US" altLang="ko-KR" sz="2000" dirty="0">
                <a:solidFill>
                  <a:prstClr val="black"/>
                </a:solidFill>
                <a:latin typeface="10X10 Bold" panose="020D0604000000000000" pitchFamily="50" charset="-127"/>
                <a:ea typeface="10X10 Bold" panose="020D0604000000000000" pitchFamily="50" charset="-127"/>
              </a:rPr>
              <a:t>,</a:t>
            </a:r>
            <a:r>
              <a:rPr lang="ko-KR" altLang="en-US" sz="2000" dirty="0">
                <a:solidFill>
                  <a:prstClr val="black"/>
                </a:solidFill>
                <a:latin typeface="10X10 Bold" panose="020D0604000000000000" pitchFamily="50" charset="-127"/>
                <a:ea typeface="10X10 Bold" panose="020D0604000000000000" pitchFamily="50" charset="-127"/>
              </a:rPr>
              <a:t>습도 설정 시 자동활성화가능</a:t>
            </a:r>
            <a:endParaRPr kumimoji="0" lang="en-US" altLang="ko-KR" sz="200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20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45" name="TextBox 44">
            <a:extLst>
              <a:ext uri="{FF2B5EF4-FFF2-40B4-BE49-F238E27FC236}">
                <a16:creationId xmlns:a16="http://schemas.microsoft.com/office/drawing/2014/main" id="{DC060442-5728-4B8E-8485-0639A5E26757}"/>
              </a:ext>
            </a:extLst>
          </p:cNvPr>
          <p:cNvSpPr txBox="1"/>
          <p:nvPr/>
        </p:nvSpPr>
        <p:spPr>
          <a:xfrm>
            <a:off x="1420039" y="643781"/>
            <a:ext cx="9054339"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1" i="0" u="none" strike="noStrike" kern="1200" cap="none" spc="0" normalizeH="0" baseline="0" noProof="0" dirty="0" err="1" smtClean="0">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rPr>
              <a:t>쿨링포그</a:t>
            </a:r>
            <a:r>
              <a:rPr kumimoji="0" lang="ko-KR" altLang="en-US" sz="3600" b="1" i="0" u="none" strike="noStrike" kern="1200" cap="none" spc="0" normalizeH="0" baseline="0" noProof="0" dirty="0" smtClean="0">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rPr>
              <a:t> 장점</a:t>
            </a:r>
            <a:endParaRPr kumimoji="0" lang="en-US" altLang="ko-KR" sz="3600" b="1" i="0" u="none" strike="noStrike" kern="1200" cap="none" spc="0" normalizeH="0" baseline="0" noProof="0" dirty="0">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endParaRPr>
          </a:p>
        </p:txBody>
      </p:sp>
    </p:spTree>
    <p:extLst>
      <p:ext uri="{BB962C8B-B14F-4D97-AF65-F5344CB8AC3E}">
        <p14:creationId xmlns:p14="http://schemas.microsoft.com/office/powerpoint/2010/main" val="28645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65" name="직사각형 4">
            <a:extLst>
              <a:ext uri="{FF2B5EF4-FFF2-40B4-BE49-F238E27FC236}">
                <a16:creationId xmlns:a16="http://schemas.microsoft.com/office/drawing/2014/main" id="{108DAEE6-997B-442B-A07D-15382660137C}"/>
              </a:ext>
            </a:extLst>
          </p:cNvPr>
          <p:cNvSpPr/>
          <p:nvPr/>
        </p:nvSpPr>
        <p:spPr>
          <a:xfrm>
            <a:off x="511782" y="289900"/>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pic>
        <p:nvPicPr>
          <p:cNvPr id="35" name="Picture 4" descr="타시도 쿨링포그 시스템 운영 사례 (좌)쿨링포그가 분사되고 있는 모습 (우)열화상카메라로 촬영한 온도 저감 효과  / 세종도시교통공사 제공">
            <a:extLst>
              <a:ext uri="{FF2B5EF4-FFF2-40B4-BE49-F238E27FC236}">
                <a16:creationId xmlns:a16="http://schemas.microsoft.com/office/drawing/2014/main" id="{5222E177-D710-42CA-A20C-FD69BE614A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219"/>
          <a:stretch/>
        </p:blipFill>
        <p:spPr bwMode="auto">
          <a:xfrm>
            <a:off x="3361113" y="1697046"/>
            <a:ext cx="5469773" cy="346390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08FC069-E1A0-4751-A6F0-B0C43CA10E09}"/>
              </a:ext>
            </a:extLst>
          </p:cNvPr>
          <p:cNvSpPr txBox="1"/>
          <p:nvPr/>
        </p:nvSpPr>
        <p:spPr>
          <a:xfrm>
            <a:off x="1625498" y="662751"/>
            <a:ext cx="2443351" cy="646331"/>
          </a:xfrm>
          <a:prstGeom prst="rect">
            <a:avLst/>
          </a:prstGeom>
          <a:noFill/>
        </p:spPr>
        <p:txBody>
          <a:bodyPr wrap="square" rtlCol="0">
            <a:spAutoFit/>
          </a:bodyPr>
          <a:lstStyle>
            <a:defPPr>
              <a:defRPr lang="ko-KR"/>
            </a:defPPr>
            <a:lvl1pPr>
              <a:defRPr sz="3600" b="1">
                <a:latin typeface="THE뉴스속보" panose="02020503020101020101" pitchFamily="18" charset="-127"/>
                <a:ea typeface="THE뉴스속보" panose="02020503020101020101" pitchFamily="18" charset="-127"/>
                <a:cs typeface="THE뉴스속보" panose="02020503020101020101" pitchFamily="18" charset="-127"/>
              </a:defRPr>
            </a:lvl1pPr>
          </a:lstStyle>
          <a:p>
            <a:r>
              <a:rPr lang="ko-KR" altLang="en-US" dirty="0"/>
              <a:t>쿨링</a:t>
            </a:r>
            <a:r>
              <a:rPr lang="en-US" altLang="ko-KR" dirty="0"/>
              <a:t>(cooling)</a:t>
            </a:r>
            <a:endParaRPr lang="ko-KR" altLang="en-US" dirty="0"/>
          </a:p>
        </p:txBody>
      </p:sp>
      <p:sp>
        <p:nvSpPr>
          <p:cNvPr id="6" name="이등변 삼각형 5">
            <a:extLst>
              <a:ext uri="{FF2B5EF4-FFF2-40B4-BE49-F238E27FC236}">
                <a16:creationId xmlns:a16="http://schemas.microsoft.com/office/drawing/2014/main" id="{EE81A862-EBDC-42C3-99DF-C1655D45BBB2}"/>
              </a:ext>
            </a:extLst>
          </p:cNvPr>
          <p:cNvSpPr/>
          <p:nvPr/>
        </p:nvSpPr>
        <p:spPr>
          <a:xfrm>
            <a:off x="3437255" y="1913953"/>
            <a:ext cx="5317487" cy="3169617"/>
          </a:xfrm>
          <a:prstGeom prst="triangle">
            <a:avLst>
              <a:gd name="adj" fmla="val 35599"/>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연결선: 꺾임 8">
            <a:extLst>
              <a:ext uri="{FF2B5EF4-FFF2-40B4-BE49-F238E27FC236}">
                <a16:creationId xmlns:a16="http://schemas.microsoft.com/office/drawing/2014/main" id="{6292873B-B5A1-4986-940E-52E66115F5D6}"/>
              </a:ext>
            </a:extLst>
          </p:cNvPr>
          <p:cNvCxnSpPr>
            <a:cxnSpLocks/>
          </p:cNvCxnSpPr>
          <p:nvPr/>
        </p:nvCxnSpPr>
        <p:spPr>
          <a:xfrm>
            <a:off x="8392160" y="1991360"/>
            <a:ext cx="1259450" cy="911141"/>
          </a:xfrm>
          <a:prstGeom prst="bentConnector3">
            <a:avLst>
              <a:gd name="adj1" fmla="val 50000"/>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42A22EC9-EF36-4605-B970-3DCB45F68932}"/>
              </a:ext>
            </a:extLst>
          </p:cNvPr>
          <p:cNvSpPr txBox="1"/>
          <p:nvPr/>
        </p:nvSpPr>
        <p:spPr>
          <a:xfrm>
            <a:off x="9659195" y="2579335"/>
            <a:ext cx="1402080" cy="646331"/>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버스정류장</a:t>
            </a:r>
            <a:endParaRPr lang="en-US" altLang="ko-KR" dirty="0">
              <a:latin typeface="10X10 Bold" panose="020D0604000000000000" pitchFamily="50" charset="-127"/>
              <a:ea typeface="10X10 Bold" panose="020D0604000000000000" pitchFamily="50" charset="-127"/>
            </a:endParaRPr>
          </a:p>
          <a:p>
            <a:r>
              <a:rPr lang="ko-KR" altLang="en-US" dirty="0">
                <a:latin typeface="10X10 Bold" panose="020D0604000000000000" pitchFamily="50" charset="-127"/>
                <a:ea typeface="10X10 Bold" panose="020D0604000000000000" pitchFamily="50" charset="-127"/>
              </a:rPr>
              <a:t>지붕 밑</a:t>
            </a:r>
          </a:p>
        </p:txBody>
      </p:sp>
      <p:cxnSp>
        <p:nvCxnSpPr>
          <p:cNvPr id="45" name="연결선: 꺾임 44">
            <a:extLst>
              <a:ext uri="{FF2B5EF4-FFF2-40B4-BE49-F238E27FC236}">
                <a16:creationId xmlns:a16="http://schemas.microsoft.com/office/drawing/2014/main" id="{D77D3BCB-A1ED-45C6-80EA-C46358A28DBC}"/>
              </a:ext>
            </a:extLst>
          </p:cNvPr>
          <p:cNvCxnSpPr>
            <a:cxnSpLocks/>
          </p:cNvCxnSpPr>
          <p:nvPr/>
        </p:nvCxnSpPr>
        <p:spPr>
          <a:xfrm>
            <a:off x="7315200" y="4816886"/>
            <a:ext cx="1439542" cy="852362"/>
          </a:xfrm>
          <a:prstGeom prst="bentConnector3">
            <a:avLst>
              <a:gd name="adj1" fmla="val 50000"/>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785463B1-C44A-47E2-A4BB-F07535EB3D98}"/>
              </a:ext>
            </a:extLst>
          </p:cNvPr>
          <p:cNvSpPr txBox="1"/>
          <p:nvPr/>
        </p:nvSpPr>
        <p:spPr>
          <a:xfrm>
            <a:off x="8887978" y="5346082"/>
            <a:ext cx="2106994" cy="646331"/>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버스정류장</a:t>
            </a:r>
            <a:endParaRPr lang="en-US" altLang="ko-KR" dirty="0">
              <a:latin typeface="10X10 Bold" panose="020D0604000000000000" pitchFamily="50" charset="-127"/>
              <a:ea typeface="10X10 Bold" panose="020D0604000000000000" pitchFamily="50" charset="-127"/>
            </a:endParaRPr>
          </a:p>
          <a:p>
            <a:r>
              <a:rPr lang="ko-KR" altLang="en-US" dirty="0" err="1">
                <a:latin typeface="10X10 Bold" panose="020D0604000000000000" pitchFamily="50" charset="-127"/>
                <a:ea typeface="10X10 Bold" panose="020D0604000000000000" pitchFamily="50" charset="-127"/>
              </a:rPr>
              <a:t>쿨링포그영향지대</a:t>
            </a:r>
            <a:endParaRPr lang="ko-KR" altLang="en-US" dirty="0">
              <a:latin typeface="10X10 Bold" panose="020D0604000000000000" pitchFamily="50" charset="-127"/>
              <a:ea typeface="10X10 Bold" panose="020D0604000000000000" pitchFamily="50" charset="-127"/>
            </a:endParaRPr>
          </a:p>
        </p:txBody>
      </p:sp>
      <p:pic>
        <p:nvPicPr>
          <p:cNvPr id="25" name="그림 24">
            <a:extLst>
              <a:ext uri="{FF2B5EF4-FFF2-40B4-BE49-F238E27FC236}">
                <a16:creationId xmlns:a16="http://schemas.microsoft.com/office/drawing/2014/main" id="{4B23301E-5D93-49F0-86EC-9E8AF60E388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6611"/>
                    </a14:imgEffect>
                    <a14:imgEffect>
                      <a14:saturation sat="212000"/>
                    </a14:imgEffect>
                    <a14:imgEffect>
                      <a14:brightnessContrast bright="22000" contrast="20000"/>
                    </a14:imgEffect>
                  </a14:imgLayer>
                </a14:imgProps>
              </a:ext>
            </a:extLst>
          </a:blip>
          <a:stretch>
            <a:fillRect/>
          </a:stretch>
        </p:blipFill>
        <p:spPr>
          <a:xfrm>
            <a:off x="2131362" y="1731954"/>
            <a:ext cx="962025" cy="3429000"/>
          </a:xfrm>
          <a:prstGeom prst="rect">
            <a:avLst/>
          </a:prstGeom>
        </p:spPr>
      </p:pic>
    </p:spTree>
    <p:extLst>
      <p:ext uri="{BB962C8B-B14F-4D97-AF65-F5344CB8AC3E}">
        <p14:creationId xmlns:p14="http://schemas.microsoft.com/office/powerpoint/2010/main" val="3163165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65" name="직사각형 4">
            <a:extLst>
              <a:ext uri="{FF2B5EF4-FFF2-40B4-BE49-F238E27FC236}">
                <a16:creationId xmlns:a16="http://schemas.microsoft.com/office/drawing/2014/main" id="{108DAEE6-997B-442B-A07D-15382660137C}"/>
              </a:ext>
            </a:extLst>
          </p:cNvPr>
          <p:cNvSpPr/>
          <p:nvPr/>
        </p:nvSpPr>
        <p:spPr>
          <a:xfrm>
            <a:off x="511782" y="289900"/>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36" name="TextBox 35">
            <a:extLst>
              <a:ext uri="{FF2B5EF4-FFF2-40B4-BE49-F238E27FC236}">
                <a16:creationId xmlns:a16="http://schemas.microsoft.com/office/drawing/2014/main" id="{308FC069-E1A0-4751-A6F0-B0C43CA10E09}"/>
              </a:ext>
            </a:extLst>
          </p:cNvPr>
          <p:cNvSpPr txBox="1"/>
          <p:nvPr/>
        </p:nvSpPr>
        <p:spPr>
          <a:xfrm>
            <a:off x="1525371" y="679508"/>
            <a:ext cx="3283386" cy="584775"/>
          </a:xfrm>
          <a:prstGeom prst="rect">
            <a:avLst/>
          </a:prstGeom>
          <a:noFill/>
        </p:spPr>
        <p:txBody>
          <a:bodyPr wrap="square" rtlCol="0">
            <a:spAutoFit/>
          </a:bodyPr>
          <a:lstStyle>
            <a:defPPr>
              <a:defRPr lang="ko-KR"/>
            </a:defPPr>
            <a:lvl1pPr>
              <a:defRPr sz="3600" b="1">
                <a:latin typeface="THE뉴스속보" panose="02020503020101020101" pitchFamily="18" charset="-127"/>
                <a:ea typeface="THE뉴스속보" panose="02020503020101020101" pitchFamily="18" charset="-127"/>
                <a:cs typeface="THE뉴스속보" panose="02020503020101020101" pitchFamily="18" charset="-127"/>
              </a:defRPr>
            </a:lvl1pPr>
          </a:lstStyle>
          <a:p>
            <a:r>
              <a:rPr lang="ko-KR" altLang="en-US" sz="3200" dirty="0"/>
              <a:t>미세먼지 </a:t>
            </a:r>
            <a:r>
              <a:rPr lang="ko-KR" altLang="en-US" sz="3200" dirty="0" err="1"/>
              <a:t>저감효과</a:t>
            </a:r>
            <a:endParaRPr lang="ko-KR" altLang="en-US" sz="3200" dirty="0"/>
          </a:p>
        </p:txBody>
      </p:sp>
      <p:pic>
        <p:nvPicPr>
          <p:cNvPr id="2" name="그림 1">
            <a:extLst>
              <a:ext uri="{FF2B5EF4-FFF2-40B4-BE49-F238E27FC236}">
                <a16:creationId xmlns:a16="http://schemas.microsoft.com/office/drawing/2014/main" id="{63C5CBE7-24DE-42CE-88BE-28FE069953AF}"/>
              </a:ext>
            </a:extLst>
          </p:cNvPr>
          <p:cNvPicPr>
            <a:picLocks noChangeAspect="1"/>
          </p:cNvPicPr>
          <p:nvPr/>
        </p:nvPicPr>
        <p:blipFill rotWithShape="1">
          <a:blip r:embed="rId2"/>
          <a:srcRect l="891"/>
          <a:stretch/>
        </p:blipFill>
        <p:spPr>
          <a:xfrm>
            <a:off x="3276818" y="1464699"/>
            <a:ext cx="5638364" cy="3928601"/>
          </a:xfrm>
          <a:prstGeom prst="rect">
            <a:avLst/>
          </a:prstGeom>
        </p:spPr>
      </p:pic>
      <p:sp>
        <p:nvSpPr>
          <p:cNvPr id="3" name="자유형: 도형 2">
            <a:extLst>
              <a:ext uri="{FF2B5EF4-FFF2-40B4-BE49-F238E27FC236}">
                <a16:creationId xmlns:a16="http://schemas.microsoft.com/office/drawing/2014/main" id="{C9A54949-5792-4283-AA45-67B11C6F3985}"/>
              </a:ext>
            </a:extLst>
          </p:cNvPr>
          <p:cNvSpPr/>
          <p:nvPr/>
        </p:nvSpPr>
        <p:spPr>
          <a:xfrm>
            <a:off x="3864864" y="3560064"/>
            <a:ext cx="3980688" cy="1377696"/>
          </a:xfrm>
          <a:custGeom>
            <a:avLst/>
            <a:gdLst>
              <a:gd name="connsiteX0" fmla="*/ 6096 w 3505200"/>
              <a:gd name="connsiteY0" fmla="*/ 0 h 1377696"/>
              <a:gd name="connsiteX1" fmla="*/ 0 w 3505200"/>
              <a:gd name="connsiteY1" fmla="*/ 792480 h 1377696"/>
              <a:gd name="connsiteX2" fmla="*/ 2566416 w 3505200"/>
              <a:gd name="connsiteY2" fmla="*/ 1377696 h 1377696"/>
              <a:gd name="connsiteX3" fmla="*/ 3505200 w 3505200"/>
              <a:gd name="connsiteY3" fmla="*/ 1365504 h 1377696"/>
              <a:gd name="connsiteX4" fmla="*/ 6096 w 3505200"/>
              <a:gd name="connsiteY4" fmla="*/ 0 h 1377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200" h="1377696">
                <a:moveTo>
                  <a:pt x="6096" y="0"/>
                </a:moveTo>
                <a:lnTo>
                  <a:pt x="0" y="792480"/>
                </a:lnTo>
                <a:lnTo>
                  <a:pt x="2566416" y="1377696"/>
                </a:lnTo>
                <a:lnTo>
                  <a:pt x="3505200" y="1365504"/>
                </a:lnTo>
                <a:lnTo>
                  <a:pt x="6096" y="0"/>
                </a:lnTo>
                <a:close/>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EA3B84D-1171-447C-A1F2-E7D967549CBF}"/>
              </a:ext>
            </a:extLst>
          </p:cNvPr>
          <p:cNvSpPr txBox="1"/>
          <p:nvPr/>
        </p:nvSpPr>
        <p:spPr>
          <a:xfrm>
            <a:off x="8167591" y="2414024"/>
            <a:ext cx="3059866" cy="369332"/>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강수량</a:t>
            </a:r>
            <a:r>
              <a:rPr lang="en-US" altLang="ko-KR" dirty="0">
                <a:latin typeface="10X10 Bold" panose="020D0604000000000000" pitchFamily="50" charset="-127"/>
                <a:ea typeface="10X10 Bold" panose="020D0604000000000000" pitchFamily="50" charset="-127"/>
              </a:rPr>
              <a:t>(precipitation) </a:t>
            </a:r>
            <a:r>
              <a:rPr lang="ko-KR" altLang="en-US" b="1" dirty="0">
                <a:solidFill>
                  <a:srgbClr val="C00000"/>
                </a:solidFill>
                <a:latin typeface="10X10 Bold" panose="020D0604000000000000" pitchFamily="50" charset="-127"/>
                <a:ea typeface="10X10 Bold" panose="020D0604000000000000" pitchFamily="50" charset="-127"/>
              </a:rPr>
              <a:t>증가</a:t>
            </a:r>
          </a:p>
        </p:txBody>
      </p:sp>
      <p:sp>
        <p:nvSpPr>
          <p:cNvPr id="27" name="TextBox 26">
            <a:extLst>
              <a:ext uri="{FF2B5EF4-FFF2-40B4-BE49-F238E27FC236}">
                <a16:creationId xmlns:a16="http://schemas.microsoft.com/office/drawing/2014/main" id="{12F287F9-F0B4-4A03-B159-76F57A5DB75F}"/>
              </a:ext>
            </a:extLst>
          </p:cNvPr>
          <p:cNvSpPr txBox="1"/>
          <p:nvPr/>
        </p:nvSpPr>
        <p:spPr>
          <a:xfrm>
            <a:off x="8498068" y="3534330"/>
            <a:ext cx="2398911" cy="369332"/>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미세먼지</a:t>
            </a:r>
            <a:r>
              <a:rPr lang="en-US" altLang="ko-KR" dirty="0">
                <a:latin typeface="10X10 Bold" panose="020D0604000000000000" pitchFamily="50" charset="-127"/>
                <a:ea typeface="10X10 Bold" panose="020D0604000000000000" pitchFamily="50" charset="-127"/>
              </a:rPr>
              <a:t>(PM10) </a:t>
            </a:r>
            <a:r>
              <a:rPr lang="ko-KR" altLang="en-US" b="1" dirty="0">
                <a:solidFill>
                  <a:srgbClr val="C00000"/>
                </a:solidFill>
                <a:latin typeface="10X10 Bold" panose="020D0604000000000000" pitchFamily="50" charset="-127"/>
                <a:ea typeface="10X10 Bold" panose="020D0604000000000000" pitchFamily="50" charset="-127"/>
              </a:rPr>
              <a:t>감소</a:t>
            </a:r>
          </a:p>
        </p:txBody>
      </p:sp>
      <p:sp>
        <p:nvSpPr>
          <p:cNvPr id="8" name="화살표: 아래쪽 7">
            <a:extLst>
              <a:ext uri="{FF2B5EF4-FFF2-40B4-BE49-F238E27FC236}">
                <a16:creationId xmlns:a16="http://schemas.microsoft.com/office/drawing/2014/main" id="{0DC67C00-BA99-49B9-BE02-3D0427F0F185}"/>
              </a:ext>
            </a:extLst>
          </p:cNvPr>
          <p:cNvSpPr/>
          <p:nvPr/>
        </p:nvSpPr>
        <p:spPr>
          <a:xfrm>
            <a:off x="9443905" y="2972095"/>
            <a:ext cx="507235" cy="369332"/>
          </a:xfrm>
          <a:prstGeom prst="downArrow">
            <a:avLst>
              <a:gd name="adj1" fmla="val 25342"/>
              <a:gd name="adj2" fmla="val 3495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56778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65" name="직사각형 4">
            <a:extLst>
              <a:ext uri="{FF2B5EF4-FFF2-40B4-BE49-F238E27FC236}">
                <a16:creationId xmlns:a16="http://schemas.microsoft.com/office/drawing/2014/main" id="{108DAEE6-997B-442B-A07D-15382660137C}"/>
              </a:ext>
            </a:extLst>
          </p:cNvPr>
          <p:cNvSpPr/>
          <p:nvPr/>
        </p:nvSpPr>
        <p:spPr>
          <a:xfrm>
            <a:off x="511782" y="289900"/>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4" name="TextBox 73">
            <a:extLst>
              <a:ext uri="{FF2B5EF4-FFF2-40B4-BE49-F238E27FC236}">
                <a16:creationId xmlns:a16="http://schemas.microsoft.com/office/drawing/2014/main" id="{3A21A8BB-2066-4F06-BE14-2C5C782035C4}"/>
              </a:ext>
            </a:extLst>
          </p:cNvPr>
          <p:cNvSpPr txBox="1"/>
          <p:nvPr/>
        </p:nvSpPr>
        <p:spPr>
          <a:xfrm>
            <a:off x="8368495" y="2394793"/>
            <a:ext cx="2023114"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prstClr val="black"/>
                </a:solidFill>
                <a:latin typeface="10X10 Bold" panose="020D0604000000000000" pitchFamily="50" charset="-127"/>
                <a:ea typeface="10X10 Bold" panose="020D0604000000000000" pitchFamily="50" charset="-127"/>
              </a:rPr>
              <a:t>물 입자크기</a:t>
            </a:r>
            <a:endParaRPr kumimoji="0" lang="ko-KR" altLang="en-US" sz="24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endParaRPr>
          </a:p>
        </p:txBody>
      </p:sp>
      <p:sp>
        <p:nvSpPr>
          <p:cNvPr id="15" name="TextBox 14">
            <a:extLst>
              <a:ext uri="{FF2B5EF4-FFF2-40B4-BE49-F238E27FC236}">
                <a16:creationId xmlns:a16="http://schemas.microsoft.com/office/drawing/2014/main" id="{015120FE-91AE-4561-8902-2E4728CCCB1B}"/>
              </a:ext>
            </a:extLst>
          </p:cNvPr>
          <p:cNvSpPr txBox="1"/>
          <p:nvPr/>
        </p:nvSpPr>
        <p:spPr>
          <a:xfrm>
            <a:off x="3752225" y="2256475"/>
            <a:ext cx="2180107"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77" name="TextBox 76">
            <a:extLst>
              <a:ext uri="{FF2B5EF4-FFF2-40B4-BE49-F238E27FC236}">
                <a16:creationId xmlns:a16="http://schemas.microsoft.com/office/drawing/2014/main" id="{375667C0-DFD1-4CB3-95FE-015DC0E9B0C8}"/>
              </a:ext>
            </a:extLst>
          </p:cNvPr>
          <p:cNvSpPr txBox="1"/>
          <p:nvPr/>
        </p:nvSpPr>
        <p:spPr>
          <a:xfrm>
            <a:off x="3681224" y="3794657"/>
            <a:ext cx="2185463"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78" name="TextBox 77">
            <a:extLst>
              <a:ext uri="{FF2B5EF4-FFF2-40B4-BE49-F238E27FC236}">
                <a16:creationId xmlns:a16="http://schemas.microsoft.com/office/drawing/2014/main" id="{CDDBA27D-3455-4D0F-910F-84EC1ACF909C}"/>
              </a:ext>
            </a:extLst>
          </p:cNvPr>
          <p:cNvSpPr txBox="1"/>
          <p:nvPr/>
        </p:nvSpPr>
        <p:spPr>
          <a:xfrm>
            <a:off x="6398069" y="2271972"/>
            <a:ext cx="2442994"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79" name="TextBox 78">
            <a:extLst>
              <a:ext uri="{FF2B5EF4-FFF2-40B4-BE49-F238E27FC236}">
                <a16:creationId xmlns:a16="http://schemas.microsoft.com/office/drawing/2014/main" id="{42D1EDC0-2F89-475F-827F-B7B25DC0D724}"/>
              </a:ext>
            </a:extLst>
          </p:cNvPr>
          <p:cNvSpPr txBox="1"/>
          <p:nvPr/>
        </p:nvSpPr>
        <p:spPr>
          <a:xfrm>
            <a:off x="7681100" y="3831888"/>
            <a:ext cx="1033373"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30" name="TextBox 29">
            <a:extLst>
              <a:ext uri="{FF2B5EF4-FFF2-40B4-BE49-F238E27FC236}">
                <a16:creationId xmlns:a16="http://schemas.microsoft.com/office/drawing/2014/main" id="{A1298382-D3F7-4A55-8393-2AC16BBF32EC}"/>
              </a:ext>
            </a:extLst>
          </p:cNvPr>
          <p:cNvSpPr txBox="1"/>
          <p:nvPr/>
        </p:nvSpPr>
        <p:spPr>
          <a:xfrm>
            <a:off x="5443344" y="4736665"/>
            <a:ext cx="2443351"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prstClr val="black"/>
                </a:solidFill>
                <a:latin typeface="10X10 Bold" panose="020D0604000000000000" pitchFamily="50" charset="-127"/>
                <a:ea typeface="10X10 Bold" panose="020D0604000000000000" pitchFamily="50" charset="-127"/>
              </a:rPr>
              <a:t>소모성부품</a:t>
            </a:r>
            <a:endParaRPr kumimoji="0" lang="ko-KR" altLang="en-US" sz="24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endParaRPr>
          </a:p>
        </p:txBody>
      </p:sp>
      <p:sp>
        <p:nvSpPr>
          <p:cNvPr id="8" name="이등변 삼각형 7">
            <a:extLst>
              <a:ext uri="{FF2B5EF4-FFF2-40B4-BE49-F238E27FC236}">
                <a16:creationId xmlns:a16="http://schemas.microsoft.com/office/drawing/2014/main" id="{A9CCC0B1-BB22-4D99-A5CD-30EFE5F818C8}"/>
              </a:ext>
            </a:extLst>
          </p:cNvPr>
          <p:cNvSpPr/>
          <p:nvPr/>
        </p:nvSpPr>
        <p:spPr>
          <a:xfrm>
            <a:off x="4283811" y="1672378"/>
            <a:ext cx="3970871" cy="285383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127DD2A0-F33C-4254-BC89-9E1E118A88AE}"/>
              </a:ext>
            </a:extLst>
          </p:cNvPr>
          <p:cNvSpPr txBox="1"/>
          <p:nvPr/>
        </p:nvSpPr>
        <p:spPr>
          <a:xfrm>
            <a:off x="5786894" y="3331743"/>
            <a:ext cx="964707" cy="584775"/>
          </a:xfrm>
          <a:prstGeom prst="rect">
            <a:avLst/>
          </a:prstGeom>
          <a:solidFill>
            <a:schemeClr val="accent1">
              <a:lumMod val="60000"/>
              <a:lumOff val="40000"/>
            </a:schemeClr>
          </a:solidFill>
          <a:ln>
            <a:noFill/>
          </a:ln>
        </p:spPr>
        <p:txBody>
          <a:bodyPr wrap="square" rtlCol="0">
            <a:spAutoFit/>
          </a:bodyPr>
          <a:lstStyle/>
          <a:p>
            <a:r>
              <a:rPr lang="ko-KR" altLang="en-US" sz="3200" dirty="0">
                <a:latin typeface="10X10 Bold" panose="020D0604000000000000" pitchFamily="50" charset="-127"/>
                <a:ea typeface="10X10 Bold" panose="020D0604000000000000" pitchFamily="50" charset="-127"/>
              </a:rPr>
              <a:t>단점</a:t>
            </a:r>
            <a:endParaRPr lang="en-US" altLang="ko-KR" sz="3200" dirty="0">
              <a:latin typeface="10X10 Bold" panose="020D0604000000000000" pitchFamily="50" charset="-127"/>
              <a:ea typeface="10X10 Bold" panose="020D0604000000000000" pitchFamily="50" charset="-127"/>
            </a:endParaRPr>
          </a:p>
        </p:txBody>
      </p:sp>
      <p:sp>
        <p:nvSpPr>
          <p:cNvPr id="14" name="TextBox 13">
            <a:extLst>
              <a:ext uri="{FF2B5EF4-FFF2-40B4-BE49-F238E27FC236}">
                <a16:creationId xmlns:a16="http://schemas.microsoft.com/office/drawing/2014/main" id="{DD9C7D27-6B3E-459D-A75B-64B11527B595}"/>
              </a:ext>
            </a:extLst>
          </p:cNvPr>
          <p:cNvSpPr txBox="1"/>
          <p:nvPr/>
        </p:nvSpPr>
        <p:spPr>
          <a:xfrm>
            <a:off x="2617381" y="2397799"/>
            <a:ext cx="2443351"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수도시설필요</a:t>
            </a:r>
          </a:p>
        </p:txBody>
      </p:sp>
      <p:sp>
        <p:nvSpPr>
          <p:cNvPr id="2" name="직사각형 1"/>
          <p:cNvSpPr/>
          <p:nvPr/>
        </p:nvSpPr>
        <p:spPr>
          <a:xfrm>
            <a:off x="2274957" y="3105906"/>
            <a:ext cx="2290673" cy="923513"/>
          </a:xfrm>
          <a:prstGeom prst="rect">
            <a:avLst/>
          </a:prstGeom>
        </p:spPr>
        <p:txBody>
          <a:bodyPr wrap="square">
            <a:spAutoFit/>
          </a:bodyPr>
          <a:lstStyle/>
          <a:p>
            <a:r>
              <a:rPr lang="ko-KR" altLang="en-US" dirty="0" err="1" smtClean="0">
                <a:latin typeface="10X10 Bold" panose="020D0604000000000000" pitchFamily="50" charset="-127"/>
                <a:ea typeface="10X10 Bold" panose="020D0604000000000000" pitchFamily="50" charset="-127"/>
              </a:rPr>
              <a:t>소화용수</a:t>
            </a:r>
            <a:r>
              <a:rPr lang="en-US" altLang="ko-KR" dirty="0" smtClean="0">
                <a:latin typeface="10X10 Bold" panose="020D0604000000000000" pitchFamily="50" charset="-127"/>
                <a:ea typeface="10X10 Bold" panose="020D0604000000000000" pitchFamily="50" charset="-127"/>
              </a:rPr>
              <a:t>(</a:t>
            </a:r>
            <a:r>
              <a:rPr lang="ko-KR" altLang="en-US" dirty="0" smtClean="0">
                <a:latin typeface="10X10 Bold" panose="020D0604000000000000" pitchFamily="50" charset="-127"/>
                <a:ea typeface="10X10 Bold" panose="020D0604000000000000" pitchFamily="50" charset="-127"/>
              </a:rPr>
              <a:t>상수도</a:t>
            </a:r>
            <a:r>
              <a:rPr lang="en-US" altLang="ko-KR" dirty="0" smtClean="0">
                <a:latin typeface="10X10 Bold" panose="020D0604000000000000" pitchFamily="50" charset="-127"/>
                <a:ea typeface="10X10 Bold" panose="020D0604000000000000" pitchFamily="50" charset="-127"/>
              </a:rPr>
              <a:t>)</a:t>
            </a:r>
            <a:r>
              <a:rPr lang="ko-KR" altLang="en-US" dirty="0" smtClean="0">
                <a:latin typeface="10X10 Bold" panose="020D0604000000000000" pitchFamily="50" charset="-127"/>
                <a:ea typeface="10X10 Bold" panose="020D0604000000000000" pitchFamily="50" charset="-127"/>
              </a:rPr>
              <a:t> 사용</a:t>
            </a:r>
            <a:endParaRPr lang="en-US" altLang="ko-KR" dirty="0" smtClean="0">
              <a:latin typeface="10X10 Bold" panose="020D0604000000000000" pitchFamily="50" charset="-127"/>
              <a:ea typeface="10X10 Bold" panose="020D0604000000000000" pitchFamily="50" charset="-127"/>
            </a:endParaRPr>
          </a:p>
          <a:p>
            <a:r>
              <a:rPr lang="ko-KR" altLang="en-US" dirty="0" err="1" smtClean="0">
                <a:latin typeface="10X10 Bold" panose="020D0604000000000000" pitchFamily="50" charset="-127"/>
                <a:ea typeface="10X10 Bold" panose="020D0604000000000000" pitchFamily="50" charset="-127"/>
              </a:rPr>
              <a:t>수질문제</a:t>
            </a:r>
            <a:r>
              <a:rPr lang="ko-KR" altLang="en-US" dirty="0" smtClean="0">
                <a:latin typeface="10X10 Bold" panose="020D0604000000000000" pitchFamily="50" charset="-127"/>
                <a:ea typeface="10X10 Bold" panose="020D0604000000000000" pitchFamily="50" charset="-127"/>
              </a:rPr>
              <a:t> </a:t>
            </a:r>
            <a:r>
              <a:rPr lang="en-US" altLang="ko-KR" dirty="0" smtClean="0">
                <a:latin typeface="10X10 Bold" panose="020D0604000000000000" pitchFamily="50" charset="-127"/>
                <a:ea typeface="10X10 Bold" panose="020D0604000000000000" pitchFamily="50" charset="-127"/>
              </a:rPr>
              <a:t>X</a:t>
            </a:r>
          </a:p>
          <a:p>
            <a:r>
              <a:rPr lang="ko-KR" altLang="en-US" dirty="0" smtClean="0">
                <a:latin typeface="10X10 Bold" panose="020D0604000000000000" pitchFamily="50" charset="-127"/>
                <a:ea typeface="10X10 Bold" panose="020D0604000000000000" pitchFamily="50" charset="-127"/>
              </a:rPr>
              <a:t>분사기 앞 </a:t>
            </a:r>
            <a:r>
              <a:rPr lang="ko-KR" altLang="en-US" dirty="0" err="1" smtClean="0">
                <a:latin typeface="10X10 Bold" panose="020D0604000000000000" pitchFamily="50" charset="-127"/>
                <a:ea typeface="10X10 Bold" panose="020D0604000000000000" pitchFamily="50" charset="-127"/>
              </a:rPr>
              <a:t>필터존재</a:t>
            </a:r>
            <a:endParaRPr lang="ko-KR" altLang="en-US" dirty="0">
              <a:latin typeface="10X10 Bold" panose="020D0604000000000000" pitchFamily="50" charset="-127"/>
              <a:ea typeface="10X10 Bold" panose="020D0604000000000000" pitchFamily="50" charset="-127"/>
            </a:endParaRPr>
          </a:p>
        </p:txBody>
      </p:sp>
      <p:sp>
        <p:nvSpPr>
          <p:cNvPr id="3" name="직사각형 2"/>
          <p:cNvSpPr/>
          <p:nvPr/>
        </p:nvSpPr>
        <p:spPr>
          <a:xfrm>
            <a:off x="7886695" y="3105906"/>
            <a:ext cx="2986715" cy="369332"/>
          </a:xfrm>
          <a:prstGeom prst="rect">
            <a:avLst/>
          </a:prstGeom>
        </p:spPr>
        <p:txBody>
          <a:bodyPr wrap="none">
            <a:spAutoFit/>
          </a:bodyPr>
          <a:lstStyle/>
          <a:p>
            <a:r>
              <a:rPr lang="ko-KR" altLang="en-US" dirty="0">
                <a:latin typeface="10X10 Bold" panose="020D0604000000000000" pitchFamily="50" charset="-127"/>
                <a:ea typeface="10X10 Bold" panose="020D0604000000000000" pitchFamily="50" charset="-127"/>
              </a:rPr>
              <a:t>제조사 자체 연구</a:t>
            </a:r>
            <a:r>
              <a:rPr lang="en-US" altLang="ko-KR" dirty="0">
                <a:latin typeface="10X10 Bold" panose="020D0604000000000000" pitchFamily="50" charset="-127"/>
                <a:ea typeface="10X10 Bold" panose="020D0604000000000000" pitchFamily="50" charset="-127"/>
              </a:rPr>
              <a:t>. </a:t>
            </a:r>
            <a:r>
              <a:rPr lang="ko-KR" altLang="en-US" dirty="0">
                <a:latin typeface="10X10 Bold" panose="020D0604000000000000" pitchFamily="50" charset="-127"/>
                <a:ea typeface="10X10 Bold" panose="020D0604000000000000" pitchFamily="50" charset="-127"/>
              </a:rPr>
              <a:t>개발 진행중</a:t>
            </a:r>
          </a:p>
        </p:txBody>
      </p:sp>
      <p:sp>
        <p:nvSpPr>
          <p:cNvPr id="29" name="TextBox 28">
            <a:extLst>
              <a:ext uri="{FF2B5EF4-FFF2-40B4-BE49-F238E27FC236}">
                <a16:creationId xmlns:a16="http://schemas.microsoft.com/office/drawing/2014/main" id="{DC060442-5728-4B8E-8485-0639A5E26757}"/>
              </a:ext>
            </a:extLst>
          </p:cNvPr>
          <p:cNvSpPr txBox="1"/>
          <p:nvPr/>
        </p:nvSpPr>
        <p:spPr>
          <a:xfrm>
            <a:off x="1420039" y="643781"/>
            <a:ext cx="9054339"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1" i="0" u="none" strike="noStrike" kern="1200" cap="none" spc="0" normalizeH="0" baseline="0" noProof="0" dirty="0" err="1" smtClean="0">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rPr>
              <a:t>쿨링포그</a:t>
            </a:r>
            <a:r>
              <a:rPr kumimoji="0" lang="ko-KR" altLang="en-US" sz="3600" b="1" i="0" u="none" strike="noStrike" kern="1200" cap="none" spc="0" normalizeH="0" baseline="0" noProof="0" dirty="0" smtClean="0">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rPr>
              <a:t> 단점</a:t>
            </a:r>
            <a:endParaRPr kumimoji="0" lang="en-US" altLang="ko-KR" sz="3600" b="1" i="0" u="none" strike="noStrike" kern="1200" cap="none" spc="0" normalizeH="0" baseline="0" noProof="0" dirty="0">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endParaRPr>
          </a:p>
        </p:txBody>
      </p:sp>
    </p:spTree>
    <p:extLst>
      <p:ext uri="{BB962C8B-B14F-4D97-AF65-F5344CB8AC3E}">
        <p14:creationId xmlns:p14="http://schemas.microsoft.com/office/powerpoint/2010/main" val="425362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cap="flat" cmpd="sng" algn="ctr">
          <a:solidFill>
            <a:schemeClr val="accent1">
              <a:lumMod val="50000"/>
            </a:schemeClr>
          </a:solidFill>
          <a:prstDash val="solid"/>
          <a:round/>
          <a:headEnd type="arrow" w="med" len="med"/>
          <a:tailEnd type="arrow" w="med" len="med"/>
        </a:ln>
      </a:spPr>
      <a:bodyPr/>
      <a:lstStyle/>
      <a:style>
        <a:lnRef idx="0">
          <a:scrgbClr r="0" g="0" b="0"/>
        </a:lnRef>
        <a:fillRef idx="0">
          <a:scrgbClr r="0" g="0" b="0"/>
        </a:fillRef>
        <a:effectRef idx="0">
          <a:scrgbClr r="0" g="0" b="0"/>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7821</TotalTime>
  <Words>344</Words>
  <Application>Microsoft Office PowerPoint</Application>
  <PresentationFormat>와이드스크린</PresentationFormat>
  <Paragraphs>119</Paragraphs>
  <Slides>17</Slides>
  <Notes>0</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17</vt:i4>
      </vt:variant>
    </vt:vector>
  </HeadingPairs>
  <TitlesOfParts>
    <vt:vector size="29" baseType="lpstr">
      <vt:lpstr>1훈솜사탕 R</vt:lpstr>
      <vt:lpstr>DX백두산B</vt:lpstr>
      <vt:lpstr>THE뉴스속보</vt:lpstr>
      <vt:lpstr>1훈떡볶이 R</vt:lpstr>
      <vt:lpstr>맑은 고딕</vt:lpstr>
      <vt:lpstr>Arial</vt:lpstr>
      <vt:lpstr>1훈새마을운동 R</vt:lpstr>
      <vt:lpstr>Aharoni</vt:lpstr>
      <vt:lpstr>나눔스퀘어 Bold</vt:lpstr>
      <vt:lpstr>DX국민시대</vt:lpstr>
      <vt:lpstr>10X10 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요청사항</dc:creator>
  <cp:lastModifiedBy>dbalsgml703@naver.com</cp:lastModifiedBy>
  <cp:revision>599</cp:revision>
  <dcterms:created xsi:type="dcterms:W3CDTF">2018-05-09T06:13:43Z</dcterms:created>
  <dcterms:modified xsi:type="dcterms:W3CDTF">2019-10-31T16:50:11Z</dcterms:modified>
</cp:coreProperties>
</file>